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1"/>
  </p:notesMasterIdLst>
  <p:handoutMasterIdLst>
    <p:handoutMasterId r:id="rId42"/>
  </p:handoutMasterIdLst>
  <p:sldIdLst>
    <p:sldId id="288" r:id="rId2"/>
    <p:sldId id="257" r:id="rId3"/>
    <p:sldId id="310" r:id="rId4"/>
    <p:sldId id="312" r:id="rId5"/>
    <p:sldId id="313" r:id="rId6"/>
    <p:sldId id="314" r:id="rId7"/>
    <p:sldId id="315" r:id="rId8"/>
    <p:sldId id="316" r:id="rId9"/>
    <p:sldId id="318" r:id="rId10"/>
    <p:sldId id="319" r:id="rId11"/>
    <p:sldId id="320" r:id="rId12"/>
    <p:sldId id="321" r:id="rId13"/>
    <p:sldId id="322" r:id="rId14"/>
    <p:sldId id="323" r:id="rId15"/>
    <p:sldId id="324" r:id="rId16"/>
    <p:sldId id="326" r:id="rId17"/>
    <p:sldId id="327" r:id="rId18"/>
    <p:sldId id="328" r:id="rId19"/>
    <p:sldId id="329" r:id="rId20"/>
    <p:sldId id="325" r:id="rId21"/>
    <p:sldId id="330" r:id="rId22"/>
    <p:sldId id="332" r:id="rId23"/>
    <p:sldId id="333" r:id="rId24"/>
    <p:sldId id="334" r:id="rId25"/>
    <p:sldId id="335" r:id="rId26"/>
    <p:sldId id="331"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279" r:id="rId40"/>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Karla" panose="020B0604020202020204" charset="0"/>
      <p:regular r:id="rId47"/>
      <p:bold r:id="rId48"/>
      <p:italic r:id="rId49"/>
      <p:boldItalic r:id="rId50"/>
    </p:embeddedFont>
    <p:embeddedFont>
      <p:font typeface="Raleway" panose="020B0003030101060003"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2"/>
    <a:srgbClr val="BBE863"/>
    <a:srgbClr val="FFFFFF"/>
    <a:srgbClr val="FFFF66"/>
    <a:srgbClr val="2A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94807" autoAdjust="0"/>
  </p:normalViewPr>
  <p:slideViewPr>
    <p:cSldViewPr snapToGrid="0">
      <p:cViewPr varScale="1">
        <p:scale>
          <a:sx n="143" d="100"/>
          <a:sy n="143" d="100"/>
        </p:scale>
        <p:origin x="864"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mot" userId="a37ffe203f9b4a0a" providerId="LiveId" clId="{080AB5C4-BC17-405E-B987-7C795F10590B}"/>
    <pc:docChg chg="custSel modSld">
      <pc:chgData name="Dermot" userId="a37ffe203f9b4a0a" providerId="LiveId" clId="{080AB5C4-BC17-405E-B987-7C795F10590B}" dt="2021-12-02T18:02:23.865" v="1233" actId="207"/>
      <pc:docMkLst>
        <pc:docMk/>
      </pc:docMkLst>
      <pc:sldChg chg="modSp mod">
        <pc:chgData name="Dermot" userId="a37ffe203f9b4a0a" providerId="LiveId" clId="{080AB5C4-BC17-405E-B987-7C795F10590B}" dt="2021-12-02T15:47:36.917" v="0" actId="688"/>
        <pc:sldMkLst>
          <pc:docMk/>
          <pc:sldMk cId="0" sldId="279"/>
        </pc:sldMkLst>
        <pc:spChg chg="mod">
          <ac:chgData name="Dermot" userId="a37ffe203f9b4a0a" providerId="LiveId" clId="{080AB5C4-BC17-405E-B987-7C795F10590B}" dt="2021-12-02T15:47:36.917" v="0" actId="688"/>
          <ac:spMkLst>
            <pc:docMk/>
            <pc:sldMk cId="0" sldId="279"/>
            <ac:spMk id="304" creationId="{00000000-0000-0000-0000-000000000000}"/>
          </ac:spMkLst>
        </pc:spChg>
      </pc:sldChg>
      <pc:sldChg chg="modSp mod">
        <pc:chgData name="Dermot" userId="a37ffe203f9b4a0a" providerId="LiveId" clId="{080AB5C4-BC17-405E-B987-7C795F10590B}" dt="2021-12-02T16:06:01.788" v="741" actId="20577"/>
        <pc:sldMkLst>
          <pc:docMk/>
          <pc:sldMk cId="1765223461" sldId="302"/>
        </pc:sldMkLst>
        <pc:spChg chg="mod">
          <ac:chgData name="Dermot" userId="a37ffe203f9b4a0a" providerId="LiveId" clId="{080AB5C4-BC17-405E-B987-7C795F10590B}" dt="2021-12-02T16:02:40.757" v="553" actId="207"/>
          <ac:spMkLst>
            <pc:docMk/>
            <pc:sldMk cId="1765223461" sldId="302"/>
            <ac:spMk id="2" creationId="{00000000-0000-0000-0000-000000000000}"/>
          </ac:spMkLst>
        </pc:spChg>
        <pc:spChg chg="mod">
          <ac:chgData name="Dermot" userId="a37ffe203f9b4a0a" providerId="LiveId" clId="{080AB5C4-BC17-405E-B987-7C795F10590B}" dt="2021-12-02T16:06:01.788" v="741" actId="20577"/>
          <ac:spMkLst>
            <pc:docMk/>
            <pc:sldMk cId="1765223461" sldId="302"/>
            <ac:spMk id="4" creationId="{00000000-0000-0000-0000-000000000000}"/>
          </ac:spMkLst>
        </pc:spChg>
      </pc:sldChg>
      <pc:sldChg chg="modSp mod">
        <pc:chgData name="Dermot" userId="a37ffe203f9b4a0a" providerId="LiveId" clId="{080AB5C4-BC17-405E-B987-7C795F10590B}" dt="2021-12-02T16:08:40.153" v="812" actId="207"/>
        <pc:sldMkLst>
          <pc:docMk/>
          <pc:sldMk cId="1071092272" sldId="310"/>
        </pc:sldMkLst>
        <pc:spChg chg="mod">
          <ac:chgData name="Dermot" userId="a37ffe203f9b4a0a" providerId="LiveId" clId="{080AB5C4-BC17-405E-B987-7C795F10590B}" dt="2021-12-02T15:57:30.201" v="384" actId="207"/>
          <ac:spMkLst>
            <pc:docMk/>
            <pc:sldMk cId="1071092272" sldId="310"/>
            <ac:spMk id="4" creationId="{00000000-0000-0000-0000-000000000000}"/>
          </ac:spMkLst>
        </pc:spChg>
        <pc:spChg chg="mod">
          <ac:chgData name="Dermot" userId="a37ffe203f9b4a0a" providerId="LiveId" clId="{080AB5C4-BC17-405E-B987-7C795F10590B}" dt="2021-12-02T16:08:40.153" v="812" actId="207"/>
          <ac:spMkLst>
            <pc:docMk/>
            <pc:sldMk cId="1071092272" sldId="310"/>
            <ac:spMk id="5" creationId="{00000000-0000-0000-0000-000000000000}"/>
          </ac:spMkLst>
        </pc:spChg>
      </pc:sldChg>
      <pc:sldChg chg="modSp mod">
        <pc:chgData name="Dermot" userId="a37ffe203f9b4a0a" providerId="LiveId" clId="{080AB5C4-BC17-405E-B987-7C795F10590B}" dt="2021-12-02T17:49:22.032" v="952" actId="20577"/>
        <pc:sldMkLst>
          <pc:docMk/>
          <pc:sldMk cId="3865294982" sldId="311"/>
        </pc:sldMkLst>
        <pc:spChg chg="mod">
          <ac:chgData name="Dermot" userId="a37ffe203f9b4a0a" providerId="LiveId" clId="{080AB5C4-BC17-405E-B987-7C795F10590B}" dt="2021-12-02T17:49:22.032" v="952" actId="20577"/>
          <ac:spMkLst>
            <pc:docMk/>
            <pc:sldMk cId="3865294982" sldId="311"/>
            <ac:spMk id="2" creationId="{00000000-0000-0000-0000-000000000000}"/>
          </ac:spMkLst>
        </pc:spChg>
        <pc:spChg chg="mod">
          <ac:chgData name="Dermot" userId="a37ffe203f9b4a0a" providerId="LiveId" clId="{080AB5C4-BC17-405E-B987-7C795F10590B}" dt="2021-12-02T17:48:50.835" v="940" actId="20577"/>
          <ac:spMkLst>
            <pc:docMk/>
            <pc:sldMk cId="3865294982" sldId="311"/>
            <ac:spMk id="102" creationId="{00000000-0000-0000-0000-000000000000}"/>
          </ac:spMkLst>
        </pc:spChg>
      </pc:sldChg>
      <pc:sldChg chg="modSp mod">
        <pc:chgData name="Dermot" userId="a37ffe203f9b4a0a" providerId="LiveId" clId="{080AB5C4-BC17-405E-B987-7C795F10590B}" dt="2021-12-02T17:49:54.338" v="953" actId="20577"/>
        <pc:sldMkLst>
          <pc:docMk/>
          <pc:sldMk cId="2110074376" sldId="312"/>
        </pc:sldMkLst>
        <pc:spChg chg="mod">
          <ac:chgData name="Dermot" userId="a37ffe203f9b4a0a" providerId="LiveId" clId="{080AB5C4-BC17-405E-B987-7C795F10590B}" dt="2021-12-02T17:49:54.338" v="953" actId="20577"/>
          <ac:spMkLst>
            <pc:docMk/>
            <pc:sldMk cId="2110074376" sldId="312"/>
            <ac:spMk id="2" creationId="{00000000-0000-0000-0000-000000000000}"/>
          </ac:spMkLst>
        </pc:spChg>
      </pc:sldChg>
      <pc:sldChg chg="modSp mod">
        <pc:chgData name="Dermot" userId="a37ffe203f9b4a0a" providerId="LiveId" clId="{080AB5C4-BC17-405E-B987-7C795F10590B}" dt="2021-12-02T15:55:48.102" v="336" actId="207"/>
        <pc:sldMkLst>
          <pc:docMk/>
          <pc:sldMk cId="4249184233" sldId="314"/>
        </pc:sldMkLst>
        <pc:spChg chg="mod">
          <ac:chgData name="Dermot" userId="a37ffe203f9b4a0a" providerId="LiveId" clId="{080AB5C4-BC17-405E-B987-7C795F10590B}" dt="2021-12-02T15:55:48.102" v="336" actId="207"/>
          <ac:spMkLst>
            <pc:docMk/>
            <pc:sldMk cId="4249184233" sldId="314"/>
            <ac:spMk id="2" creationId="{00000000-0000-0000-0000-000000000000}"/>
          </ac:spMkLst>
        </pc:spChg>
      </pc:sldChg>
      <pc:sldChg chg="modSp mod">
        <pc:chgData name="Dermot" userId="a37ffe203f9b4a0a" providerId="LiveId" clId="{080AB5C4-BC17-405E-B987-7C795F10590B}" dt="2021-12-02T17:58:16.895" v="1161" actId="207"/>
        <pc:sldMkLst>
          <pc:docMk/>
          <pc:sldMk cId="2117262890" sldId="323"/>
        </pc:sldMkLst>
        <pc:spChg chg="mod">
          <ac:chgData name="Dermot" userId="a37ffe203f9b4a0a" providerId="LiveId" clId="{080AB5C4-BC17-405E-B987-7C795F10590B}" dt="2021-12-02T17:58:16.895" v="1161" actId="207"/>
          <ac:spMkLst>
            <pc:docMk/>
            <pc:sldMk cId="2117262890" sldId="323"/>
            <ac:spMk id="2" creationId="{00000000-0000-0000-0000-000000000000}"/>
          </ac:spMkLst>
        </pc:spChg>
        <pc:spChg chg="mod">
          <ac:chgData name="Dermot" userId="a37ffe203f9b4a0a" providerId="LiveId" clId="{080AB5C4-BC17-405E-B987-7C795F10590B}" dt="2021-12-02T17:54:40.429" v="976" actId="207"/>
          <ac:spMkLst>
            <pc:docMk/>
            <pc:sldMk cId="2117262890" sldId="323"/>
            <ac:spMk id="6" creationId="{00000000-0000-0000-0000-000000000000}"/>
          </ac:spMkLst>
        </pc:spChg>
      </pc:sldChg>
      <pc:sldChg chg="modSp mod">
        <pc:chgData name="Dermot" userId="a37ffe203f9b4a0a" providerId="LiveId" clId="{080AB5C4-BC17-405E-B987-7C795F10590B}" dt="2021-12-02T15:54:44.509" v="304" actId="20577"/>
        <pc:sldMkLst>
          <pc:docMk/>
          <pc:sldMk cId="1604783803" sldId="328"/>
        </pc:sldMkLst>
        <pc:spChg chg="mod">
          <ac:chgData name="Dermot" userId="a37ffe203f9b4a0a" providerId="LiveId" clId="{080AB5C4-BC17-405E-B987-7C795F10590B}" dt="2021-12-02T15:54:44.509" v="304" actId="20577"/>
          <ac:spMkLst>
            <pc:docMk/>
            <pc:sldMk cId="1604783803" sldId="328"/>
            <ac:spMk id="6" creationId="{00000000-0000-0000-0000-000000000000}"/>
          </ac:spMkLst>
        </pc:spChg>
      </pc:sldChg>
      <pc:sldChg chg="modSp mod">
        <pc:chgData name="Dermot" userId="a37ffe203f9b4a0a" providerId="LiveId" clId="{080AB5C4-BC17-405E-B987-7C795F10590B}" dt="2021-12-02T18:02:23.865" v="1233" actId="207"/>
        <pc:sldMkLst>
          <pc:docMk/>
          <pc:sldMk cId="428361913" sldId="329"/>
        </pc:sldMkLst>
        <pc:spChg chg="mod">
          <ac:chgData name="Dermot" userId="a37ffe203f9b4a0a" providerId="LiveId" clId="{080AB5C4-BC17-405E-B987-7C795F10590B}" dt="2021-12-02T18:02:23.865" v="1233" actId="207"/>
          <ac:spMkLst>
            <pc:docMk/>
            <pc:sldMk cId="428361913" sldId="329"/>
            <ac:spMk id="6" creationId="{00000000-0000-0000-0000-000000000000}"/>
          </ac:spMkLst>
        </pc:spChg>
      </pc:sldChg>
      <pc:sldChg chg="modSp mod">
        <pc:chgData name="Dermot" userId="a37ffe203f9b4a0a" providerId="LiveId" clId="{080AB5C4-BC17-405E-B987-7C795F10590B}" dt="2021-12-02T17:58:59.390" v="1176" actId="207"/>
        <pc:sldMkLst>
          <pc:docMk/>
          <pc:sldMk cId="4013569040" sldId="330"/>
        </pc:sldMkLst>
        <pc:spChg chg="mod">
          <ac:chgData name="Dermot" userId="a37ffe203f9b4a0a" providerId="LiveId" clId="{080AB5C4-BC17-405E-B987-7C795F10590B}" dt="2021-12-02T17:58:59.390" v="1176" actId="207"/>
          <ac:spMkLst>
            <pc:docMk/>
            <pc:sldMk cId="4013569040" sldId="330"/>
            <ac:spMk id="2" creationId="{00000000-0000-0000-0000-000000000000}"/>
          </ac:spMkLst>
        </pc:spChg>
      </pc:sldChg>
      <pc:sldChg chg="modSp mod">
        <pc:chgData name="Dermot" userId="a37ffe203f9b4a0a" providerId="LiveId" clId="{080AB5C4-BC17-405E-B987-7C795F10590B}" dt="2021-12-02T15:52:22.591" v="231" actId="207"/>
        <pc:sldMkLst>
          <pc:docMk/>
          <pc:sldMk cId="2214100733" sldId="333"/>
        </pc:sldMkLst>
        <pc:spChg chg="mod">
          <ac:chgData name="Dermot" userId="a37ffe203f9b4a0a" providerId="LiveId" clId="{080AB5C4-BC17-405E-B987-7C795F10590B}" dt="2021-12-02T15:52:22.591" v="231" actId="207"/>
          <ac:spMkLst>
            <pc:docMk/>
            <pc:sldMk cId="2214100733" sldId="333"/>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23/02/2022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47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07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984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025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573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36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17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0959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949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0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79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48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992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452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632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444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100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090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488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7254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53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1357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889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901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2241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683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983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211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86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179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9710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948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91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918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35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266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publications.jrc.ec.europa.eu/repository/handle/JRC101254" TargetMode="External"/><Relationship Id="rId7" Type="http://schemas.openxmlformats.org/officeDocument/2006/relationships/hyperlink" Target="https://publications.jrc.ec.europa.eu/repository/handle/JRC120376"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https://publications.jrc.ec.europa.eu/repository/handle/JRC110624" TargetMode="External"/><Relationship Id="rId5" Type="http://schemas.openxmlformats.org/officeDocument/2006/relationships/hyperlink" Target="https://ec.europa.eu/jrc/en/digcompedu" TargetMode="External"/><Relationship Id="rId4" Type="http://schemas.openxmlformats.org/officeDocument/2006/relationships/hyperlink" Target="https://publications.jrc.ec.europa.eu/repository/handle/JRC10628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2972791"/>
            <a:ext cx="8472715" cy="775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200" b="0" dirty="0" err="1">
                <a:solidFill>
                  <a:schemeClr val="tx1"/>
                </a:solidFill>
                <a:latin typeface="Calibri" panose="020F0502020204030204" pitchFamily="34" charset="0"/>
                <a:cs typeface="Calibri" panose="020F0502020204030204" pitchFamily="34" charset="0"/>
              </a:rPr>
              <a:t>Imprenditoria</a:t>
            </a:r>
            <a:r>
              <a:rPr lang="es-ES" sz="3200" b="0" dirty="0">
                <a:solidFill>
                  <a:schemeClr val="tx1"/>
                </a:solidFill>
                <a:latin typeface="Calibri" panose="020F0502020204030204" pitchFamily="34" charset="0"/>
                <a:cs typeface="Calibri" panose="020F0502020204030204" pitchFamily="34" charset="0"/>
              </a:rPr>
              <a:t> </a:t>
            </a:r>
            <a:r>
              <a:rPr lang="es-ES" sz="3200" b="0" dirty="0" err="1">
                <a:solidFill>
                  <a:schemeClr val="tx1"/>
                </a:solidFill>
                <a:latin typeface="Calibri" panose="020F0502020204030204" pitchFamily="34" charset="0"/>
                <a:cs typeface="Calibri" panose="020F0502020204030204" pitchFamily="34" charset="0"/>
              </a:rPr>
              <a:t>digitale</a:t>
            </a:r>
            <a:r>
              <a:rPr lang="es-ES" sz="3200" b="0" dirty="0">
                <a:solidFill>
                  <a:schemeClr val="tx1"/>
                </a:solidFill>
                <a:latin typeface="Calibri" panose="020F0502020204030204" pitchFamily="34" charset="0"/>
                <a:cs typeface="Calibri" panose="020F0502020204030204" pitchFamily="34" charset="0"/>
              </a:rPr>
              <a:t> per </a:t>
            </a:r>
            <a:r>
              <a:rPr lang="es-ES" sz="3200" b="0" dirty="0" err="1">
                <a:solidFill>
                  <a:schemeClr val="tx1"/>
                </a:solidFill>
                <a:latin typeface="Calibri" panose="020F0502020204030204" pitchFamily="34" charset="0"/>
                <a:cs typeface="Calibri" panose="020F0502020204030204" pitchFamily="34" charset="0"/>
              </a:rPr>
              <a:t>studenti</a:t>
            </a:r>
            <a:r>
              <a:rPr lang="es-ES" sz="3200" b="0" dirty="0">
                <a:solidFill>
                  <a:schemeClr val="tx1"/>
                </a:solidFill>
                <a:latin typeface="Calibri" panose="020F0502020204030204" pitchFamily="34" charset="0"/>
                <a:cs typeface="Calibri" panose="020F0502020204030204" pitchFamily="34" charset="0"/>
              </a:rPr>
              <a:t> </a:t>
            </a:r>
            <a:r>
              <a:rPr lang="es-ES" sz="3200" b="0" dirty="0" err="1">
                <a:solidFill>
                  <a:schemeClr val="tx1"/>
                </a:solidFill>
                <a:latin typeface="Calibri" panose="020F0502020204030204" pitchFamily="34" charset="0"/>
                <a:cs typeface="Calibri" panose="020F0502020204030204" pitchFamily="34" charset="0"/>
              </a:rPr>
              <a:t>adulti</a:t>
            </a:r>
            <a:endParaRPr lang="en-GB" sz="3200" b="0" dirty="0">
              <a:solidFill>
                <a:schemeClr val="tx1"/>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2470"/>
            <a:ext cx="2685293" cy="1336551"/>
          </a:xfrm>
          <a:prstGeom prst="rect">
            <a:avLst/>
          </a:prstGeom>
        </p:spPr>
      </p:pic>
      <p:sp>
        <p:nvSpPr>
          <p:cNvPr id="4" name="Rectángulo 3"/>
          <p:cNvSpPr/>
          <p:nvPr/>
        </p:nvSpPr>
        <p:spPr>
          <a:xfrm>
            <a:off x="119268" y="3556919"/>
            <a:ext cx="8380569" cy="984885"/>
          </a:xfrm>
          <a:prstGeom prst="rect">
            <a:avLst/>
          </a:prstGeom>
        </p:spPr>
        <p:txBody>
          <a:bodyPr wrap="square">
            <a:spAutoFit/>
          </a:bodyPr>
          <a:lstStyle/>
          <a:p>
            <a:pPr algn="just"/>
            <a:r>
              <a:rPr lang="it-IT" sz="1600" b="1" dirty="0">
                <a:latin typeface="Calibri" panose="020F0502020204030204" pitchFamily="34" charset="0"/>
                <a:cs typeface="Calibri" panose="020F0502020204030204" pitchFamily="34" charset="0"/>
              </a:rPr>
              <a:t>Titolo del modulo di formazione:</a:t>
            </a:r>
            <a:endParaRPr lang="en-GB" dirty="0">
              <a:latin typeface="Calibri" panose="020F0502020204030204" pitchFamily="34" charset="0"/>
              <a:cs typeface="Calibri" panose="020F0502020204030204" pitchFamily="34" charset="0"/>
            </a:endParaRPr>
          </a:p>
          <a:p>
            <a:pPr algn="just"/>
            <a:r>
              <a:rPr lang="en-GB" dirty="0" err="1">
                <a:latin typeface="Calibri" panose="020F0502020204030204" pitchFamily="34" charset="0"/>
                <a:cs typeface="Calibri" panose="020F0502020204030204" pitchFamily="34" charset="0"/>
              </a:rPr>
              <a:t>Acquisire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padronanza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delle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competenze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imprenditoriali</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digitali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tramite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quadri</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europei</a:t>
            </a:r>
            <a:r>
              <a:rPr lang="en-GB" dirty="0">
                <a:latin typeface="Calibri" panose="020F0502020204030204" pitchFamily="34" charset="0"/>
                <a:cs typeface="Calibri" panose="020F0502020204030204" pitchFamily="34" charset="0"/>
              </a:rPr>
              <a:t> di </a:t>
            </a:r>
            <a:r>
              <a:rPr lang="en-GB" dirty="0" err="1">
                <a:latin typeface="Calibri" panose="020F0502020204030204" pitchFamily="34" charset="0"/>
                <a:cs typeface="Calibri" panose="020F0502020204030204" pitchFamily="34" charset="0"/>
              </a:rPr>
              <a:t>riferimento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EntreComp</a:t>
            </a:r>
            <a:r>
              <a:rPr lang="en-GB" dirty="0">
                <a:latin typeface="Calibri" panose="020F0502020204030204" pitchFamily="34" charset="0"/>
                <a:cs typeface="Calibri" panose="020F0502020204030204" pitchFamily="34" charset="0"/>
              </a:rPr>
              <a:t> e </a:t>
            </a:r>
            <a:r>
              <a:rPr lang="en-GB" dirty="0" err="1">
                <a:latin typeface="Calibri" panose="020F0502020204030204" pitchFamily="34" charset="0"/>
                <a:cs typeface="Calibri" panose="020F0502020204030204" pitchFamily="34" charset="0"/>
              </a:rPr>
              <a:t>DigComp</a:t>
            </a:r>
            <a:endParaRPr lang="en-GB" dirty="0">
              <a:latin typeface="Calibri" panose="020F0502020204030204" pitchFamily="34" charset="0"/>
              <a:cs typeface="Calibri" panose="020F0502020204030204" pitchFamily="34" charset="0"/>
            </a:endParaRPr>
          </a:p>
          <a:p>
            <a:pPr algn="just"/>
            <a:r>
              <a:rPr lang="es-ES" b="1" dirty="0">
                <a:latin typeface="Calibri" panose="020F0502020204030204" pitchFamily="34" charset="0"/>
                <a:cs typeface="Calibri" panose="020F0502020204030204" pitchFamily="34" charset="0"/>
              </a:rPr>
              <a:t>Da</a:t>
            </a:r>
            <a:r>
              <a:rPr lang="es-ES" dirty="0">
                <a:latin typeface="Calibri" panose="020F0502020204030204" pitchFamily="34" charset="0"/>
                <a:cs typeface="Calibri" panose="020F0502020204030204" pitchFamily="34" charset="0"/>
              </a:rPr>
              <a:t> IDP European Consultants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a:off x="127190" y="1011498"/>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it-IT" sz="2000">
                <a:latin typeface="Calibri" panose="020F0502020204030204" pitchFamily="34" charset="0"/>
                <a:cs typeface="Calibri" panose="020F0502020204030204" pitchFamily="34" charset="0"/>
              </a:rPr>
              <a:t>Le 15 competenze dell’EntreComp</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it-IT" sz="2200">
                <a:latin typeface="Raleway" panose="020B0003030101060003" pitchFamily="34" charset="0"/>
              </a:rPr>
              <a:t>Unità 1 – Cos’è EntreComp?</a:t>
            </a:r>
          </a:p>
        </p:txBody>
      </p:sp>
      <p:graphicFrame>
        <p:nvGraphicFramePr>
          <p:cNvPr id="7" name="Tabella 5">
            <a:extLst>
              <a:ext uri="{FF2B5EF4-FFF2-40B4-BE49-F238E27FC236}">
                <a16:creationId xmlns:a16="http://schemas.microsoft.com/office/drawing/2014/main" id="{9581A8A4-558A-43D0-9F5D-0676F1E41079}"/>
              </a:ext>
            </a:extLst>
          </p:cNvPr>
          <p:cNvGraphicFramePr>
            <a:graphicFrameLocks noGrp="1"/>
          </p:cNvGraphicFramePr>
          <p:nvPr>
            <p:extLst>
              <p:ext uri="{D42A27DB-BD31-4B8C-83A1-F6EECF244321}">
                <p14:modId xmlns:p14="http://schemas.microsoft.com/office/powerpoint/2010/main" val="1481510807"/>
              </p:ext>
            </p:extLst>
          </p:nvPr>
        </p:nvGraphicFramePr>
        <p:xfrm>
          <a:off x="173806" y="1565906"/>
          <a:ext cx="8796387" cy="1803238"/>
        </p:xfrm>
        <a:graphic>
          <a:graphicData uri="http://schemas.openxmlformats.org/drawingml/2006/table">
            <a:tbl>
              <a:tblPr firstRow="1" bandRow="1">
                <a:tableStyleId>{5C22544A-7EE6-4342-B048-85BDC9FD1C3A}</a:tableStyleId>
              </a:tblPr>
              <a:tblGrid>
                <a:gridCol w="2932129">
                  <a:extLst>
                    <a:ext uri="{9D8B030D-6E8A-4147-A177-3AD203B41FA5}">
                      <a16:colId xmlns:a16="http://schemas.microsoft.com/office/drawing/2014/main" val="2740876728"/>
                    </a:ext>
                  </a:extLst>
                </a:gridCol>
                <a:gridCol w="2932129">
                  <a:extLst>
                    <a:ext uri="{9D8B030D-6E8A-4147-A177-3AD203B41FA5}">
                      <a16:colId xmlns:a16="http://schemas.microsoft.com/office/drawing/2014/main" val="1924347699"/>
                    </a:ext>
                  </a:extLst>
                </a:gridCol>
                <a:gridCol w="2932129">
                  <a:extLst>
                    <a:ext uri="{9D8B030D-6E8A-4147-A177-3AD203B41FA5}">
                      <a16:colId xmlns:a16="http://schemas.microsoft.com/office/drawing/2014/main" val="1013509603"/>
                    </a:ext>
                  </a:extLst>
                </a:gridCol>
              </a:tblGrid>
              <a:tr h="324958">
                <a:tc>
                  <a:txBody>
                    <a:bodyPr/>
                    <a:lstStyle/>
                    <a:p>
                      <a:pPr algn="ctr"/>
                      <a:r>
                        <a:rPr lang="it-IT" sz="1500" noProof="0">
                          <a:solidFill>
                            <a:schemeClr val="tx1"/>
                          </a:solidFill>
                          <a:latin typeface="Calibri" panose="020F0502020204030204" pitchFamily="34" charset="0"/>
                          <a:cs typeface="Calibri" panose="020F0502020204030204" pitchFamily="34" charset="0"/>
                        </a:rPr>
                        <a:t>1. Idee e opportunità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it-IT" sz="1500" noProof="0">
                          <a:solidFill>
                            <a:schemeClr val="tx1"/>
                          </a:solidFill>
                          <a:latin typeface="Calibri" panose="020F0502020204030204" pitchFamily="34" charset="0"/>
                          <a:cs typeface="Calibri" panose="020F0502020204030204" pitchFamily="34" charset="0"/>
                        </a:rPr>
                        <a:t>2. Risorse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it-IT" sz="1500" noProof="0">
                          <a:solidFill>
                            <a:schemeClr val="tx1"/>
                          </a:solidFill>
                          <a:latin typeface="Calibri" panose="020F0502020204030204" pitchFamily="34" charset="0"/>
                          <a:cs typeface="Calibri" panose="020F0502020204030204" pitchFamily="34" charset="0"/>
                        </a:rPr>
                        <a:t>3. In azione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89998534"/>
                  </a:ext>
                </a:extLst>
              </a:tr>
              <a:tr h="1299830">
                <a:tc>
                  <a:txBody>
                    <a:bodyPr/>
                    <a:lstStyle/>
                    <a:p>
                      <a:pPr marL="285750" indent="-285750">
                        <a:buFont typeface="Arial" panose="020B0604020202020204" pitchFamily="34" charset="0"/>
                        <a:buChar char="•"/>
                      </a:pPr>
                      <a:r>
                        <a:rPr lang="it-IT" sz="1300" noProof="0" dirty="0">
                          <a:solidFill>
                            <a:schemeClr val="tx1"/>
                          </a:solidFill>
                          <a:latin typeface="Calibri" panose="020F0502020204030204" pitchFamily="34" charset="0"/>
                          <a:cs typeface="Calibri" panose="020F0502020204030204" pitchFamily="34" charset="0"/>
                        </a:rPr>
                        <a:t>1.1 Individuare opportunità</a:t>
                      </a:r>
                    </a:p>
                    <a:p>
                      <a:pPr marL="285750" indent="-285750">
                        <a:buFont typeface="Arial" panose="020B0604020202020204" pitchFamily="34" charset="0"/>
                        <a:buChar char="•"/>
                      </a:pPr>
                      <a:r>
                        <a:rPr lang="it-IT" sz="1300" noProof="0" dirty="0">
                          <a:solidFill>
                            <a:schemeClr val="tx1"/>
                          </a:solidFill>
                          <a:latin typeface="Calibri" panose="020F0502020204030204" pitchFamily="34" charset="0"/>
                          <a:cs typeface="Calibri" panose="020F0502020204030204" pitchFamily="34" charset="0"/>
                        </a:rPr>
                        <a:t>1.2 Creatività</a:t>
                      </a:r>
                    </a:p>
                    <a:p>
                      <a:pPr marL="285750" indent="-285750">
                        <a:buFont typeface="Arial" panose="020B0604020202020204" pitchFamily="34" charset="0"/>
                        <a:buChar char="•"/>
                      </a:pPr>
                      <a:r>
                        <a:rPr lang="it-IT" sz="1300" noProof="0" dirty="0">
                          <a:solidFill>
                            <a:schemeClr val="tx1"/>
                          </a:solidFill>
                          <a:latin typeface="Calibri" panose="020F0502020204030204" pitchFamily="34" charset="0"/>
                          <a:cs typeface="Calibri" panose="020F0502020204030204" pitchFamily="34" charset="0"/>
                        </a:rPr>
                        <a:t>1.3 Visione</a:t>
                      </a:r>
                    </a:p>
                    <a:p>
                      <a:pPr marL="285750" indent="-285750">
                        <a:buFont typeface="Arial" panose="020B0604020202020204" pitchFamily="34" charset="0"/>
                        <a:buChar char="•"/>
                      </a:pPr>
                      <a:r>
                        <a:rPr lang="it-IT" sz="1300" noProof="0" dirty="0">
                          <a:solidFill>
                            <a:schemeClr val="tx1"/>
                          </a:solidFill>
                          <a:latin typeface="Calibri" panose="020F0502020204030204" pitchFamily="34" charset="0"/>
                          <a:cs typeface="Calibri" panose="020F0502020204030204" pitchFamily="34" charset="0"/>
                        </a:rPr>
                        <a:t>1.4 Valorizzare le idee</a:t>
                      </a:r>
                    </a:p>
                    <a:p>
                      <a:pPr marL="285750" indent="-285750">
                        <a:buFont typeface="Arial" panose="020B0604020202020204" pitchFamily="34" charset="0"/>
                        <a:buChar char="•"/>
                      </a:pPr>
                      <a:r>
                        <a:rPr lang="it-IT" sz="1300" noProof="0" dirty="0">
                          <a:solidFill>
                            <a:schemeClr val="tx1"/>
                          </a:solidFill>
                          <a:latin typeface="Calibri" panose="020F0502020204030204" pitchFamily="34" charset="0"/>
                          <a:cs typeface="Calibri" panose="020F0502020204030204" pitchFamily="34" charset="0"/>
                        </a:rPr>
                        <a:t>1.5 Pensiero etico e sostenibile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it-IT" sz="1300" noProof="0" dirty="0">
                          <a:solidFill>
                            <a:schemeClr val="tx1"/>
                          </a:solidFill>
                          <a:latin typeface="Calibri" panose="020F0502020204030204" pitchFamily="34" charset="0"/>
                          <a:cs typeface="Calibri" panose="020F0502020204030204" pitchFamily="34" charset="0"/>
                        </a:rPr>
                        <a:t>2.1 Consapevolezza di sé e autoefficacia</a:t>
                      </a:r>
                    </a:p>
                    <a:p>
                      <a:pPr marL="285750" indent="-285750">
                        <a:buFont typeface="Arial" panose="020B0604020202020204" pitchFamily="34" charset="0"/>
                        <a:buChar char="•"/>
                      </a:pPr>
                      <a:r>
                        <a:rPr lang="it-IT" sz="1300" noProof="0" dirty="0">
                          <a:solidFill>
                            <a:schemeClr val="tx1"/>
                          </a:solidFill>
                          <a:latin typeface="Calibri" panose="020F0502020204030204" pitchFamily="34" charset="0"/>
                          <a:cs typeface="Calibri" panose="020F0502020204030204" pitchFamily="34" charset="0"/>
                        </a:rPr>
                        <a:t>2.2 Motivazione e perseveranza</a:t>
                      </a:r>
                    </a:p>
                    <a:p>
                      <a:pPr marL="285750" indent="-285750">
                        <a:buFont typeface="Arial" panose="020B0604020202020204" pitchFamily="34" charset="0"/>
                        <a:buChar char="•"/>
                      </a:pPr>
                      <a:r>
                        <a:rPr lang="it-IT" sz="1300" noProof="0" dirty="0">
                          <a:solidFill>
                            <a:schemeClr val="tx1"/>
                          </a:solidFill>
                          <a:latin typeface="Calibri" panose="020F0502020204030204" pitchFamily="34" charset="0"/>
                          <a:cs typeface="Calibri" panose="020F0502020204030204" pitchFamily="34" charset="0"/>
                        </a:rPr>
                        <a:t>2.3 Mobilitazione delle risorse</a:t>
                      </a:r>
                    </a:p>
                    <a:p>
                      <a:pPr marL="285750" indent="-285750">
                        <a:buFont typeface="Arial" panose="020B0604020202020204" pitchFamily="34" charset="0"/>
                        <a:buChar char="•"/>
                      </a:pPr>
                      <a:r>
                        <a:rPr lang="it-IT" sz="1300" noProof="0" dirty="0">
                          <a:solidFill>
                            <a:schemeClr val="tx1"/>
                          </a:solidFill>
                          <a:latin typeface="Calibri" panose="020F0502020204030204" pitchFamily="34" charset="0"/>
                          <a:cs typeface="Calibri" panose="020F0502020204030204" pitchFamily="34" charset="0"/>
                        </a:rPr>
                        <a:t>2.4 Alfabetizzazione economica e finanziaria</a:t>
                      </a:r>
                    </a:p>
                    <a:p>
                      <a:pPr marL="285750" indent="-285750">
                        <a:buFont typeface="Arial" panose="020B0604020202020204" pitchFamily="34" charset="0"/>
                        <a:buChar char="•"/>
                      </a:pPr>
                      <a:r>
                        <a:rPr lang="it-IT" sz="1300" noProof="0" dirty="0">
                          <a:solidFill>
                            <a:schemeClr val="tx1"/>
                          </a:solidFill>
                          <a:latin typeface="Calibri" panose="020F0502020204030204" pitchFamily="34" charset="0"/>
                          <a:cs typeface="Calibri" panose="020F0502020204030204" pitchFamily="34" charset="0"/>
                        </a:rPr>
                        <a:t>2.5 Mobilitare gli altri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it-IT" sz="1300" noProof="0" dirty="0">
                          <a:solidFill>
                            <a:schemeClr val="tx1"/>
                          </a:solidFill>
                          <a:latin typeface="Calibri" panose="020F0502020204030204" pitchFamily="34" charset="0"/>
                          <a:cs typeface="Calibri" panose="020F0502020204030204" pitchFamily="34" charset="0"/>
                        </a:rPr>
                        <a:t>3.1 Prendere l’iniziativa</a:t>
                      </a:r>
                    </a:p>
                    <a:p>
                      <a:pPr marL="285750" indent="-285750">
                        <a:buFont typeface="Arial" panose="020B0604020202020204" pitchFamily="34" charset="0"/>
                        <a:buChar char="•"/>
                      </a:pPr>
                      <a:r>
                        <a:rPr lang="it-IT" sz="1300" noProof="0" dirty="0">
                          <a:solidFill>
                            <a:schemeClr val="tx1"/>
                          </a:solidFill>
                          <a:latin typeface="Calibri" panose="020F0502020204030204" pitchFamily="34" charset="0"/>
                          <a:cs typeface="Calibri" panose="020F0502020204030204" pitchFamily="34" charset="0"/>
                        </a:rPr>
                        <a:t>3.2 Pianificare e gestire</a:t>
                      </a:r>
                    </a:p>
                    <a:p>
                      <a:pPr marL="285750" indent="-285750">
                        <a:buFont typeface="Arial" panose="020B0604020202020204" pitchFamily="34" charset="0"/>
                        <a:buChar char="•"/>
                      </a:pPr>
                      <a:r>
                        <a:rPr lang="it-IT" sz="1300" noProof="0" dirty="0">
                          <a:solidFill>
                            <a:schemeClr val="tx1"/>
                          </a:solidFill>
                          <a:latin typeface="Calibri" panose="020F0502020204030204" pitchFamily="34" charset="0"/>
                          <a:cs typeface="Calibri" panose="020F0502020204030204" pitchFamily="34" charset="0"/>
                        </a:rPr>
                        <a:t>3.3 Affrontare l'incertezza, l'ambiguità e il rischio</a:t>
                      </a:r>
                    </a:p>
                    <a:p>
                      <a:pPr marL="285750" indent="-285750">
                        <a:buFont typeface="Arial" panose="020B0604020202020204" pitchFamily="34" charset="0"/>
                        <a:buChar char="•"/>
                      </a:pPr>
                      <a:r>
                        <a:rPr lang="it-IT" sz="1300" noProof="0">
                          <a:solidFill>
                            <a:schemeClr val="tx1"/>
                          </a:solidFill>
                          <a:latin typeface="Calibri" panose="020F0502020204030204" pitchFamily="34" charset="0"/>
                          <a:cs typeface="Calibri" panose="020F0502020204030204" pitchFamily="34" charset="0"/>
                        </a:rPr>
                        <a:t>3.4 </a:t>
                      </a:r>
                      <a:r>
                        <a:rPr lang="it-IT" sz="1300" noProof="0" smtClean="0">
                          <a:solidFill>
                            <a:schemeClr val="tx1"/>
                          </a:solidFill>
                          <a:latin typeface="Calibri" panose="020F0502020204030204" pitchFamily="34" charset="0"/>
                          <a:cs typeface="Calibri" panose="020F0502020204030204" pitchFamily="34" charset="0"/>
                        </a:rPr>
                        <a:t>Lavorare con gli altri</a:t>
                      </a:r>
                    </a:p>
                    <a:p>
                      <a:pPr marL="285750" indent="-285750">
                        <a:buFont typeface="Arial" panose="020B0604020202020204" pitchFamily="34" charset="0"/>
                        <a:buChar char="•"/>
                      </a:pPr>
                      <a:r>
                        <a:rPr lang="it-IT" sz="1300" noProof="0" smtClean="0">
                          <a:solidFill>
                            <a:schemeClr val="tx1"/>
                          </a:solidFill>
                          <a:latin typeface="Calibri" panose="020F0502020204030204" pitchFamily="34" charset="0"/>
                          <a:cs typeface="Calibri" panose="020F0502020204030204" pitchFamily="34" charset="0"/>
                        </a:rPr>
                        <a:t>3.5 Imparare attraverso l’esperienza</a:t>
                      </a:r>
                      <a:endParaRPr lang="it-IT" sz="1300" noProof="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8946146"/>
                  </a:ext>
                </a:extLst>
              </a:tr>
            </a:tbl>
          </a:graphicData>
        </a:graphic>
      </p:graphicFrame>
      <p:sp>
        <p:nvSpPr>
          <p:cNvPr id="8" name="Rectángulo 3"/>
          <p:cNvSpPr/>
          <p:nvPr/>
        </p:nvSpPr>
        <p:spPr>
          <a:xfrm>
            <a:off x="127190" y="3421632"/>
            <a:ext cx="8796387" cy="1200329"/>
          </a:xfrm>
          <a:prstGeom prst="rect">
            <a:avLst/>
          </a:prstGeom>
        </p:spPr>
        <p:txBody>
          <a:bodyPr wrap="square">
            <a:spAutoFit/>
          </a:bodyPr>
          <a:lstStyle/>
          <a:p>
            <a:pPr algn="just"/>
            <a:r>
              <a:rPr lang="it-IT" sz="1800" dirty="0">
                <a:solidFill>
                  <a:srgbClr val="0E101A"/>
                </a:solidFill>
                <a:latin typeface="Calibri" panose="020F0502020204030204" pitchFamily="34" charset="0"/>
                <a:cs typeface="Calibri" panose="020F0502020204030204" pitchFamily="34" charset="0"/>
              </a:rPr>
              <a:t>Per ciascuna di queste competenze, gli utenti di </a:t>
            </a:r>
            <a:r>
              <a:rPr lang="it-IT" sz="1800" dirty="0" err="1">
                <a:solidFill>
                  <a:srgbClr val="0E101A"/>
                </a:solidFill>
                <a:latin typeface="Calibri" panose="020F0502020204030204" pitchFamily="34" charset="0"/>
                <a:cs typeface="Calibri" panose="020F0502020204030204" pitchFamily="34" charset="0"/>
              </a:rPr>
              <a:t>EntreComp</a:t>
            </a:r>
            <a:r>
              <a:rPr lang="it-IT" sz="1800" dirty="0">
                <a:solidFill>
                  <a:srgbClr val="0E101A"/>
                </a:solidFill>
                <a:latin typeface="Calibri" panose="020F0502020204030204" pitchFamily="34" charset="0"/>
                <a:cs typeface="Calibri" panose="020F0502020204030204" pitchFamily="34" charset="0"/>
              </a:rPr>
              <a:t> dovrebbero applicare il modello di competenza a 8 livelli incluso nel quadro - uno strumento di autovalutazione progettato per aiutare gli utenti a valutare i loro progressi nell'acquisizione di (nuove) competenze imprenditoriali.</a:t>
            </a:r>
          </a:p>
        </p:txBody>
      </p:sp>
    </p:spTree>
    <p:extLst>
      <p:ext uri="{BB962C8B-B14F-4D97-AF65-F5344CB8AC3E}">
        <p14:creationId xmlns:p14="http://schemas.microsoft.com/office/powerpoint/2010/main" val="29951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a:latin typeface="Calibri" panose="020F0502020204030204" pitchFamily="34" charset="0"/>
                <a:cs typeface="Calibri" panose="020F0502020204030204" pitchFamily="34" charset="0"/>
              </a:rPr>
              <a:t>Il </a:t>
            </a:r>
            <a:r>
              <a:rPr lang="en-US" sz="2000" dirty="0" err="1">
                <a:latin typeface="Calibri" panose="020F0502020204030204" pitchFamily="34" charset="0"/>
                <a:cs typeface="Calibri" panose="020F0502020204030204" pitchFamily="34" charset="0"/>
              </a:rPr>
              <a:t>modello</a:t>
            </a:r>
            <a:r>
              <a:rPr lang="en-US" sz="2000" dirty="0">
                <a:latin typeface="Calibri" panose="020F0502020204030204" pitchFamily="34" charset="0"/>
                <a:cs typeface="Calibri" panose="020F0502020204030204" pitchFamily="34" charset="0"/>
              </a:rPr>
              <a:t> di </a:t>
            </a:r>
            <a:r>
              <a:rPr lang="en-US" sz="2000" dirty="0" err="1">
                <a:latin typeface="Calibri" panose="020F0502020204030204" pitchFamily="34" charset="0"/>
                <a:cs typeface="Calibri" panose="020F0502020204030204" pitchFamily="34" charset="0"/>
              </a:rPr>
              <a:t>competenza</a:t>
            </a:r>
            <a:r>
              <a:rPr lang="en-US" sz="2000" dirty="0">
                <a:latin typeface="Calibri" panose="020F0502020204030204" pitchFamily="34" charset="0"/>
                <a:cs typeface="Calibri" panose="020F0502020204030204" pitchFamily="34" charset="0"/>
              </a:rPr>
              <a:t> a 8 </a:t>
            </a:r>
            <a:r>
              <a:rPr lang="en-US" sz="2000" dirty="0" err="1">
                <a:latin typeface="Calibri" panose="020F0502020204030204" pitchFamily="34" charset="0"/>
                <a:cs typeface="Calibri" panose="020F0502020204030204" pitchFamily="34" charset="0"/>
              </a:rPr>
              <a:t>livelli</a:t>
            </a:r>
            <a:r>
              <a:rPr lang="en-US" sz="2000" dirty="0">
                <a:latin typeface="Calibri" panose="020F0502020204030204" pitchFamily="34" charset="0"/>
                <a:cs typeface="Calibri" panose="020F0502020204030204" pitchFamily="34" charset="0"/>
              </a:rPr>
              <a:t> - uno schema </a:t>
            </a:r>
            <a:r>
              <a:rPr lang="en-US" sz="2000" dirty="0" err="1">
                <a:latin typeface="Calibri" panose="020F0502020204030204" pitchFamily="34" charset="0"/>
                <a:cs typeface="Calibri" panose="020F0502020204030204" pitchFamily="34" charset="0"/>
              </a:rPr>
              <a:t>generale</a:t>
            </a:r>
            <a:r>
              <a:rPr lang="en-US" sz="2000" dirty="0">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1 – Cos’è </a:t>
            </a:r>
            <a:r>
              <a:rPr lang="en-US" sz="2200" dirty="0" err="1">
                <a:latin typeface="Raleway" panose="020B0003030101060003" pitchFamily="34" charset="0"/>
              </a:rPr>
              <a:t>EntreComp</a:t>
            </a:r>
            <a:r>
              <a:rPr lang="en-US" sz="2200" dirty="0">
                <a:latin typeface="Raleway" panose="020B0003030101060003" pitchFamily="34" charset="0"/>
              </a:rPr>
              <a:t>?</a:t>
            </a:r>
          </a:p>
        </p:txBody>
      </p:sp>
      <p:graphicFrame>
        <p:nvGraphicFramePr>
          <p:cNvPr id="7" name="Tabella 5">
            <a:extLst>
              <a:ext uri="{FF2B5EF4-FFF2-40B4-BE49-F238E27FC236}">
                <a16:creationId xmlns:a16="http://schemas.microsoft.com/office/drawing/2014/main" id="{82B62C2E-1545-4891-8B02-333A2200E918}"/>
              </a:ext>
            </a:extLst>
          </p:cNvPr>
          <p:cNvGraphicFramePr>
            <a:graphicFrameLocks noGrp="1"/>
          </p:cNvGraphicFramePr>
          <p:nvPr>
            <p:extLst>
              <p:ext uri="{D42A27DB-BD31-4B8C-83A1-F6EECF244321}">
                <p14:modId xmlns:p14="http://schemas.microsoft.com/office/powerpoint/2010/main" val="2169954974"/>
              </p:ext>
            </p:extLst>
          </p:nvPr>
        </p:nvGraphicFramePr>
        <p:xfrm>
          <a:off x="362957" y="1743416"/>
          <a:ext cx="8418085" cy="2748984"/>
        </p:xfrm>
        <a:graphic>
          <a:graphicData uri="http://schemas.openxmlformats.org/drawingml/2006/table">
            <a:tbl>
              <a:tblPr firstRow="1" bandRow="1"/>
              <a:tblGrid>
                <a:gridCol w="1026827">
                  <a:extLst>
                    <a:ext uri="{9D8B030D-6E8A-4147-A177-3AD203B41FA5}">
                      <a16:colId xmlns:a16="http://schemas.microsoft.com/office/drawing/2014/main" val="414805210"/>
                    </a:ext>
                  </a:extLst>
                </a:gridCol>
                <a:gridCol w="1026827">
                  <a:extLst>
                    <a:ext uri="{9D8B030D-6E8A-4147-A177-3AD203B41FA5}">
                      <a16:colId xmlns:a16="http://schemas.microsoft.com/office/drawing/2014/main" val="2583722988"/>
                    </a:ext>
                  </a:extLst>
                </a:gridCol>
                <a:gridCol w="983390">
                  <a:extLst>
                    <a:ext uri="{9D8B030D-6E8A-4147-A177-3AD203B41FA5}">
                      <a16:colId xmlns:a16="http://schemas.microsoft.com/office/drawing/2014/main" val="3442029451"/>
                    </a:ext>
                  </a:extLst>
                </a:gridCol>
                <a:gridCol w="1070264">
                  <a:extLst>
                    <a:ext uri="{9D8B030D-6E8A-4147-A177-3AD203B41FA5}">
                      <a16:colId xmlns:a16="http://schemas.microsoft.com/office/drawing/2014/main" val="3599296151"/>
                    </a:ext>
                  </a:extLst>
                </a:gridCol>
                <a:gridCol w="914400">
                  <a:extLst>
                    <a:ext uri="{9D8B030D-6E8A-4147-A177-3AD203B41FA5}">
                      <a16:colId xmlns:a16="http://schemas.microsoft.com/office/drawing/2014/main" val="3549105305"/>
                    </a:ext>
                  </a:extLst>
                </a:gridCol>
                <a:gridCol w="1059873">
                  <a:extLst>
                    <a:ext uri="{9D8B030D-6E8A-4147-A177-3AD203B41FA5}">
                      <a16:colId xmlns:a16="http://schemas.microsoft.com/office/drawing/2014/main" val="2973949631"/>
                    </a:ext>
                  </a:extLst>
                </a:gridCol>
                <a:gridCol w="1106208">
                  <a:extLst>
                    <a:ext uri="{9D8B030D-6E8A-4147-A177-3AD203B41FA5}">
                      <a16:colId xmlns:a16="http://schemas.microsoft.com/office/drawing/2014/main" val="1436346978"/>
                    </a:ext>
                  </a:extLst>
                </a:gridCol>
                <a:gridCol w="1230296">
                  <a:extLst>
                    <a:ext uri="{9D8B030D-6E8A-4147-A177-3AD203B41FA5}">
                      <a16:colId xmlns:a16="http://schemas.microsoft.com/office/drawing/2014/main" val="1937824920"/>
                    </a:ext>
                  </a:extLst>
                </a:gridCol>
              </a:tblGrid>
              <a:tr h="261913">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it-IT" sz="1200" b="1" i="1" noProof="0">
                          <a:solidFill>
                            <a:srgbClr val="0070C0"/>
                          </a:solidFill>
                        </a:rPr>
                        <a:t>Base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it-IT" sz="1200" b="1" i="1" noProof="0">
                          <a:solidFill>
                            <a:srgbClr val="0070C0"/>
                          </a:solidFill>
                        </a:rPr>
                        <a:t>Intermedio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it-IT" sz="1200" b="1" i="1" noProof="0">
                          <a:solidFill>
                            <a:srgbClr val="0070C0"/>
                          </a:solidFill>
                        </a:rPr>
                        <a:t>Avanzato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it-IT" sz="1200" b="1" i="1" noProof="0">
                          <a:solidFill>
                            <a:srgbClr val="0070C0"/>
                          </a:solidFill>
                        </a:rPr>
                        <a:t>Esperto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tc hMerge="1">
                  <a:txBody>
                    <a:bodyPr/>
                    <a:lstStyle/>
                    <a:p>
                      <a:endParaRPr lang="en-US"/>
                    </a:p>
                  </a:txBody>
                  <a:tcPr/>
                </a:tc>
                <a:extLst>
                  <a:ext uri="{0D108BD9-81ED-4DB2-BD59-A6C34878D82A}">
                    <a16:rowId xmlns:a16="http://schemas.microsoft.com/office/drawing/2014/main" val="2573470390"/>
                  </a:ext>
                </a:extLst>
              </a:tr>
              <a:tr h="458347">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it-IT" sz="1200" b="1" noProof="0"/>
                        <a:t>Fare affidamento sul sostegno degli altri</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it-IT" sz="1200" b="1" noProof="0"/>
                        <a:t>Costruirsi un’indipendenza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it-IT" sz="1200" b="1" noProof="0"/>
                        <a:t>Assumere responsabilità</a:t>
                      </a:r>
                      <a:endParaRPr lang="it-IT" sz="1200" b="1" noProof="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hMerge="1">
                  <a:txBody>
                    <a:bodyPr/>
                    <a:lstStyle/>
                    <a:p>
                      <a:endParaRPr lang="en-US"/>
                    </a:p>
                  </a:txBody>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it-IT" sz="1200" b="1" noProof="0"/>
                        <a:t>Guidare la trasformazione, l'innovazione e la crescita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tc hMerge="1">
                  <a:txBody>
                    <a:bodyPr/>
                    <a:lstStyle/>
                    <a:p>
                      <a:endParaRPr lang="en-US"/>
                    </a:p>
                  </a:txBody>
                  <a:tcPr/>
                </a:tc>
                <a:extLst>
                  <a:ext uri="{0D108BD9-81ED-4DB2-BD59-A6C34878D82A}">
                    <a16:rowId xmlns:a16="http://schemas.microsoft.com/office/drawing/2014/main" val="3878563662"/>
                  </a:ext>
                </a:extLst>
              </a:tr>
              <a:tr h="174199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it-IT" sz="1200" noProof="0"/>
                        <a:t>Sotto diretta supervisione</a:t>
                      </a:r>
                      <a:endParaRPr lang="it-IT" sz="1200" noProof="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it-IT" sz="1200" noProof="0"/>
                        <a:t>Con un sostegno ridotto da parte di altri, con una certa autonomia e insieme ai miei pari.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it-IT" sz="1200" noProof="0"/>
                        <a:t>Da solo ed inisieme ai miei pari</a:t>
                      </a:r>
                      <a:endParaRPr lang="it-IT" sz="1200" noProof="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it-IT" sz="1200" noProof="0"/>
                        <a:t>Assumersi e condividere responsabilità</a:t>
                      </a:r>
                      <a:endParaRPr lang="it-IT" sz="1200" noProof="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it-IT" sz="1200" noProof="0"/>
                        <a:t>Con alcune indicazioni e insieme ad altri</a:t>
                      </a:r>
                      <a:endParaRPr lang="it-IT" sz="1200" noProof="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it-IT" sz="1200" noProof="0"/>
                        <a:t>Prendersi la responsabilità di prendere decisioni e lavorare con gli altri.</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it-IT" sz="1200" noProof="0"/>
                        <a:t>Assumersi la responsabilità di contribuire a uno sviluppo complesso in un campo specifico.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l"/>
                      <a:r>
                        <a:rPr lang="it-IT" sz="1200" noProof="0" dirty="0"/>
                        <a:t>Contribuire sostanzialmente allo sviluppo di un campo specifico.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extLst>
                  <a:ext uri="{0D108BD9-81ED-4DB2-BD59-A6C34878D82A}">
                    <a16:rowId xmlns:a16="http://schemas.microsoft.com/office/drawing/2014/main" val="1077691182"/>
                  </a:ext>
                </a:extLst>
              </a:tr>
              <a:tr h="26191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it-IT" sz="1200" b="1" noProof="0">
                          <a:solidFill>
                            <a:srgbClr val="002060"/>
                          </a:solidFill>
                        </a:rPr>
                        <a:t>Scopri</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it-IT" sz="1200" b="1" noProof="0">
                          <a:solidFill>
                            <a:srgbClr val="002060"/>
                          </a:solidFill>
                        </a:rPr>
                        <a:t>Esplora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20000"/>
                        <a:lumOff val="8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it-IT" sz="1200" b="1" noProof="0">
                          <a:solidFill>
                            <a:srgbClr val="002060"/>
                          </a:solidFill>
                        </a:rPr>
                        <a:t>Sperimenta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it-IT" sz="1200" b="1" noProof="0">
                          <a:solidFill>
                            <a:srgbClr val="002060"/>
                          </a:solidFill>
                        </a:rPr>
                        <a:t>Osa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40000"/>
                        <a:lumOff val="6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it-IT" sz="1200" b="1" noProof="0">
                          <a:solidFill>
                            <a:srgbClr val="002060"/>
                          </a:solidFill>
                        </a:rPr>
                        <a:t>Migliora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it-IT" sz="1200" b="1" noProof="0">
                          <a:solidFill>
                            <a:srgbClr val="002060"/>
                          </a:solidFill>
                        </a:rPr>
                        <a:t>Rinforza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lumMod val="60000"/>
                        <a:lumOff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it-IT" sz="1200" b="1" noProof="0">
                          <a:solidFill>
                            <a:srgbClr val="002060"/>
                          </a:solidFill>
                        </a:rPr>
                        <a:t>Espandi</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it-IT" sz="1200" b="1" noProof="0" dirty="0">
                          <a:solidFill>
                            <a:srgbClr val="002060"/>
                          </a:solidFill>
                        </a:rPr>
                        <a:t>Trasforma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5B317"/>
                    </a:solidFill>
                  </a:tcPr>
                </a:tc>
                <a:extLst>
                  <a:ext uri="{0D108BD9-81ED-4DB2-BD59-A6C34878D82A}">
                    <a16:rowId xmlns:a16="http://schemas.microsoft.com/office/drawing/2014/main" val="436400073"/>
                  </a:ext>
                </a:extLst>
              </a:tr>
            </a:tbl>
          </a:graphicData>
        </a:graphic>
      </p:graphicFrame>
    </p:spTree>
    <p:extLst>
      <p:ext uri="{BB962C8B-B14F-4D97-AF65-F5344CB8AC3E}">
        <p14:creationId xmlns:p14="http://schemas.microsoft.com/office/powerpoint/2010/main" val="203304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585323"/>
          </a:xfrm>
          <a:prstGeom prst="rect">
            <a:avLst/>
          </a:prstGeom>
        </p:spPr>
        <p:txBody>
          <a:bodyPr wrap="square">
            <a:spAutoFit/>
          </a:bodyPr>
          <a:lstStyle/>
          <a:p>
            <a:pPr marL="285750" indent="-285750" algn="just">
              <a:buFont typeface="Arial" panose="020B0604020202020204" pitchFamily="34" charset="0"/>
              <a:buChar char="•"/>
            </a:pPr>
            <a:r>
              <a:rPr lang="en-GB" sz="1800" dirty="0" err="1">
                <a:solidFill>
                  <a:srgbClr val="0E101A"/>
                </a:solidFill>
                <a:latin typeface="Calibri" panose="020F0502020204030204" pitchFamily="34" charset="0"/>
                <a:cs typeface="Calibri" panose="020F0502020204030204" pitchFamily="34" charset="0"/>
              </a:rPr>
              <a:t>Puoi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contare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sull'EntreComp</a:t>
            </a:r>
            <a:r>
              <a:rPr lang="en-GB" sz="1800" dirty="0">
                <a:solidFill>
                  <a:srgbClr val="0E101A"/>
                </a:solidFill>
                <a:latin typeface="Calibri" panose="020F0502020204030204" pitchFamily="34" charset="0"/>
                <a:cs typeface="Calibri" panose="020F0502020204030204" pitchFamily="34" charset="0"/>
              </a:rPr>
              <a:t> per </a:t>
            </a:r>
            <a:r>
              <a:rPr lang="en-GB" sz="1800" dirty="0" err="1">
                <a:solidFill>
                  <a:srgbClr val="0E101A"/>
                </a:solidFill>
                <a:latin typeface="Calibri" panose="020F0502020204030204" pitchFamily="34" charset="0"/>
                <a:cs typeface="Calibri" panose="020F0502020204030204" pitchFamily="34" charset="0"/>
              </a:rPr>
              <a:t>esaminare</a:t>
            </a:r>
            <a:r>
              <a:rPr lang="en-GB" sz="1800" dirty="0">
                <a:solidFill>
                  <a:srgbClr val="0E101A"/>
                </a:solidFill>
                <a:latin typeface="Calibri" panose="020F0502020204030204" pitchFamily="34" charset="0"/>
                <a:cs typeface="Calibri" panose="020F0502020204030204" pitchFamily="34" charset="0"/>
              </a:rPr>
              <a:t> le </a:t>
            </a:r>
            <a:r>
              <a:rPr lang="en-GB" sz="1800" dirty="0" err="1">
                <a:solidFill>
                  <a:srgbClr val="0E101A"/>
                </a:solidFill>
                <a:latin typeface="Calibri" panose="020F0502020204030204" pitchFamily="34" charset="0"/>
                <a:cs typeface="Calibri" panose="020F0502020204030204" pitchFamily="34" charset="0"/>
              </a:rPr>
              <a:t>aree</a:t>
            </a:r>
            <a:r>
              <a:rPr lang="en-GB" sz="1800" dirty="0">
                <a:solidFill>
                  <a:srgbClr val="0E101A"/>
                </a:solidFill>
                <a:latin typeface="Calibri" panose="020F0502020204030204" pitchFamily="34" charset="0"/>
                <a:cs typeface="Calibri" panose="020F0502020204030204" pitchFamily="34" charset="0"/>
              </a:rPr>
              <a:t> formative di interesse </a:t>
            </a:r>
            <a:r>
              <a:rPr lang="en-GB" sz="1800" dirty="0" err="1">
                <a:solidFill>
                  <a:srgbClr val="0E101A"/>
                </a:solidFill>
                <a:latin typeface="Calibri" panose="020F0502020204030204" pitchFamily="34" charset="0"/>
                <a:cs typeface="Calibri" panose="020F0502020204030204" pitchFamily="34" charset="0"/>
              </a:rPr>
              <a:t>identificate</a:t>
            </a:r>
            <a:r>
              <a:rPr lang="en-GB" sz="1800" dirty="0">
                <a:solidFill>
                  <a:srgbClr val="0E101A"/>
                </a:solidFill>
                <a:latin typeface="Calibri" panose="020F0502020204030204" pitchFamily="34" charset="0"/>
                <a:cs typeface="Calibri" panose="020F0502020204030204" pitchFamily="34" charset="0"/>
              </a:rPr>
              <a:t> da </a:t>
            </a:r>
            <a:r>
              <a:rPr lang="en-GB" sz="1800" dirty="0" err="1">
                <a:solidFill>
                  <a:srgbClr val="0E101A"/>
                </a:solidFill>
                <a:latin typeface="Calibri" panose="020F0502020204030204" pitchFamily="34" charset="0"/>
                <a:cs typeface="Calibri" panose="020F0502020204030204" pitchFamily="34" charset="0"/>
              </a:rPr>
              <a:t>professionisti</a:t>
            </a:r>
            <a:r>
              <a:rPr lang="en-GB" sz="1800" dirty="0">
                <a:solidFill>
                  <a:srgbClr val="0E101A"/>
                </a:solidFill>
                <a:latin typeface="Calibri" panose="020F0502020204030204" pitchFamily="34" charset="0"/>
                <a:cs typeface="Calibri" panose="020F0502020204030204" pitchFamily="34" charset="0"/>
              </a:rPr>
              <a:t> ed </a:t>
            </a:r>
            <a:r>
              <a:rPr lang="en-GB" sz="1800" dirty="0" err="1">
                <a:solidFill>
                  <a:srgbClr val="0E101A"/>
                </a:solidFill>
                <a:latin typeface="Calibri" panose="020F0502020204030204" pitchFamily="34" charset="0"/>
                <a:cs typeface="Calibri" panose="020F0502020204030204" pitchFamily="34" charset="0"/>
              </a:rPr>
              <a:t>esperti</a:t>
            </a:r>
            <a:r>
              <a:rPr lang="en-GB" sz="1800" dirty="0">
                <a:solidFill>
                  <a:srgbClr val="0E101A"/>
                </a:solidFill>
                <a:latin typeface="Calibri" panose="020F0502020204030204" pitchFamily="34" charset="0"/>
                <a:cs typeface="Calibri" panose="020F0502020204030204" pitchFamily="34" charset="0"/>
              </a:rPr>
              <a:t> come </a:t>
            </a:r>
            <a:r>
              <a:rPr lang="en-GB" sz="1800" dirty="0" err="1">
                <a:solidFill>
                  <a:srgbClr val="0E101A"/>
                </a:solidFill>
                <a:latin typeface="Calibri" panose="020F0502020204030204" pitchFamily="34" charset="0"/>
                <a:cs typeface="Calibri" panose="020F0502020204030204" pitchFamily="34" charset="0"/>
              </a:rPr>
              <a:t>strumentali</a:t>
            </a:r>
            <a:r>
              <a:rPr lang="en-GB" sz="1800" dirty="0">
                <a:solidFill>
                  <a:srgbClr val="0E101A"/>
                </a:solidFill>
                <a:latin typeface="Calibri" panose="020F0502020204030204" pitchFamily="34" charset="0"/>
                <a:cs typeface="Calibri" panose="020F0502020204030204" pitchFamily="34" charset="0"/>
              </a:rPr>
              <a:t> per </a:t>
            </a:r>
            <a:r>
              <a:rPr lang="en-GB" sz="1800" dirty="0" err="1">
                <a:solidFill>
                  <a:srgbClr val="0E101A"/>
                </a:solidFill>
                <a:latin typeface="Calibri" panose="020F0502020204030204" pitchFamily="34" charset="0"/>
                <a:cs typeface="Calibri" panose="020F0502020204030204" pitchFamily="34" charset="0"/>
              </a:rPr>
              <a:t>rafforzare</a:t>
            </a:r>
            <a:r>
              <a:rPr lang="en-GB" sz="1800" dirty="0">
                <a:solidFill>
                  <a:srgbClr val="0E101A"/>
                </a:solidFill>
                <a:latin typeface="Calibri" panose="020F0502020204030204" pitchFamily="34" charset="0"/>
                <a:cs typeface="Calibri" panose="020F0502020204030204" pitchFamily="34" charset="0"/>
              </a:rPr>
              <a:t> il proprio spirito </a:t>
            </a:r>
            <a:r>
              <a:rPr lang="en-GB" sz="1800" dirty="0" err="1">
                <a:solidFill>
                  <a:srgbClr val="0E101A"/>
                </a:solidFill>
                <a:latin typeface="Calibri" panose="020F0502020204030204" pitchFamily="34" charset="0"/>
                <a:cs typeface="Calibri" panose="020F0502020204030204" pitchFamily="34" charset="0"/>
              </a:rPr>
              <a:t>imprenditoriale</a:t>
            </a:r>
            <a:r>
              <a:rPr lang="en-GB" sz="1800" dirty="0">
                <a:solidFill>
                  <a:srgbClr val="0E101A"/>
                </a:solidFill>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endParaRPr lang="en-GB" sz="1800" dirty="0">
              <a:solidFill>
                <a:srgbClr val="0E101A"/>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err="1">
                <a:solidFill>
                  <a:srgbClr val="0E101A"/>
                </a:solidFill>
                <a:latin typeface="Calibri" panose="020F0502020204030204" pitchFamily="34" charset="0"/>
                <a:cs typeface="Calibri" panose="020F0502020204030204" pitchFamily="34" charset="0"/>
              </a:rPr>
              <a:t>L'EntreComp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fornisce</a:t>
            </a:r>
            <a:r>
              <a:rPr lang="en-GB" sz="1800" dirty="0">
                <a:solidFill>
                  <a:srgbClr val="0E101A"/>
                </a:solidFill>
                <a:latin typeface="Calibri" panose="020F0502020204030204" pitchFamily="34" charset="0"/>
                <a:cs typeface="Calibri" panose="020F0502020204030204" pitchFamily="34" charset="0"/>
              </a:rPr>
              <a:t> una </a:t>
            </a:r>
            <a:r>
              <a:rPr lang="en-GB" sz="1800" dirty="0" err="1">
                <a:solidFill>
                  <a:srgbClr val="0E101A"/>
                </a:solidFill>
                <a:latin typeface="Calibri" panose="020F0502020204030204" pitchFamily="34" charset="0"/>
                <a:cs typeface="Calibri" panose="020F0502020204030204" pitchFamily="34" charset="0"/>
              </a:rPr>
              <a:t>guida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chiara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quella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che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dovrebbe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essere</a:t>
            </a:r>
            <a:r>
              <a:rPr lang="en-GB" sz="1800" dirty="0">
                <a:solidFill>
                  <a:srgbClr val="0E101A"/>
                </a:solidFill>
                <a:latin typeface="Calibri" panose="020F0502020204030204" pitchFamily="34" charset="0"/>
                <a:cs typeface="Calibri" panose="020F0502020204030204" pitchFamily="34" charset="0"/>
              </a:rPr>
              <a:t> la </a:t>
            </a:r>
            <a:r>
              <a:rPr lang="en-GB" sz="1800" dirty="0" err="1">
                <a:solidFill>
                  <a:srgbClr val="0E101A"/>
                </a:solidFill>
                <a:latin typeface="Calibri" panose="020F0502020204030204" pitchFamily="34" charset="0"/>
                <a:cs typeface="Calibri" panose="020F0502020204030204" pitchFamily="34" charset="0"/>
              </a:rPr>
              <a:t>tabella</a:t>
            </a:r>
            <a:r>
              <a:rPr lang="en-GB" sz="1800" dirty="0">
                <a:solidFill>
                  <a:srgbClr val="0E101A"/>
                </a:solidFill>
                <a:latin typeface="Calibri" panose="020F0502020204030204" pitchFamily="34" charset="0"/>
                <a:cs typeface="Calibri" panose="020F0502020204030204" pitchFamily="34" charset="0"/>
              </a:rPr>
              <a:t> di marcia </a:t>
            </a:r>
            <a:r>
              <a:rPr lang="en-GB" sz="1800" dirty="0" err="1">
                <a:solidFill>
                  <a:srgbClr val="0E101A"/>
                </a:solidFill>
                <a:latin typeface="Calibri" panose="020F0502020204030204" pitchFamily="34" charset="0"/>
                <a:cs typeface="Calibri" panose="020F0502020204030204" pitchFamily="34" charset="0"/>
              </a:rPr>
              <a:t>dello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sviluppo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delle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tue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capacità</a:t>
            </a:r>
            <a:r>
              <a:rPr lang="en-GB" sz="1800" dirty="0">
                <a:solidFill>
                  <a:srgbClr val="0E101A"/>
                </a:solidFill>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endParaRPr lang="en-GB" sz="1800" dirty="0">
              <a:solidFill>
                <a:srgbClr val="0E101A"/>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a:solidFill>
                  <a:srgbClr val="0E101A"/>
                </a:solidFill>
                <a:latin typeface="Calibri" panose="020F0502020204030204" pitchFamily="34" charset="0"/>
                <a:cs typeface="Calibri" panose="020F0502020204030204" pitchFamily="34" charset="0"/>
              </a:rPr>
              <a:t>Allo </a:t>
            </a:r>
            <a:r>
              <a:rPr lang="en-GB" sz="1800" dirty="0" err="1">
                <a:solidFill>
                  <a:srgbClr val="0E101A"/>
                </a:solidFill>
                <a:latin typeface="Calibri" panose="020F0502020204030204" pitchFamily="34" charset="0"/>
                <a:cs typeface="Calibri" panose="020F0502020204030204" pitchFamily="34" charset="0"/>
              </a:rPr>
              <a:t>stesso</a:t>
            </a:r>
            <a:r>
              <a:rPr lang="en-GB" sz="1800" dirty="0">
                <a:solidFill>
                  <a:srgbClr val="0E101A"/>
                </a:solidFill>
                <a:latin typeface="Calibri" panose="020F0502020204030204" pitchFamily="34" charset="0"/>
                <a:cs typeface="Calibri" panose="020F0502020204030204" pitchFamily="34" charset="0"/>
              </a:rPr>
              <a:t> tempo, il </a:t>
            </a:r>
            <a:r>
              <a:rPr lang="en-GB" sz="1800" dirty="0" err="1">
                <a:solidFill>
                  <a:srgbClr val="0E101A"/>
                </a:solidFill>
                <a:latin typeface="Calibri" panose="020F0502020204030204" pitchFamily="34" charset="0"/>
                <a:cs typeface="Calibri" panose="020F0502020204030204" pitchFamily="34" charset="0"/>
              </a:rPr>
              <a:t>modello</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profitto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supporta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nella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valutazione</a:t>
            </a:r>
            <a:r>
              <a:rPr lang="en-GB" sz="1800" dirty="0">
                <a:solidFill>
                  <a:srgbClr val="0E101A"/>
                </a:solidFill>
                <a:latin typeface="Calibri" panose="020F0502020204030204" pitchFamily="34" charset="0"/>
                <a:cs typeface="Calibri" panose="020F0502020204030204" pitchFamily="34" charset="0"/>
              </a:rPr>
              <a:t> e </a:t>
            </a:r>
            <a:r>
              <a:rPr lang="en-GB" sz="1800" dirty="0" err="1">
                <a:solidFill>
                  <a:srgbClr val="0E101A"/>
                </a:solidFill>
                <a:latin typeface="Calibri" panose="020F0502020204030204" pitchFamily="34" charset="0"/>
                <a:cs typeface="Calibri" panose="020F0502020204030204" pitchFamily="34" charset="0"/>
              </a:rPr>
              <a:t>nell'analisi</a:t>
            </a:r>
            <a:r>
              <a:rPr lang="en-GB" sz="1800" dirty="0">
                <a:solidFill>
                  <a:srgbClr val="0E101A"/>
                </a:solidFill>
                <a:latin typeface="Calibri" panose="020F0502020204030204" pitchFamily="34" charset="0"/>
                <a:cs typeface="Calibri" panose="020F0502020204030204" pitchFamily="34" charset="0"/>
              </a:rPr>
              <a:t> di come </a:t>
            </a:r>
            <a:r>
              <a:rPr lang="en-GB" sz="1800" dirty="0" err="1">
                <a:solidFill>
                  <a:srgbClr val="0E101A"/>
                </a:solidFill>
                <a:latin typeface="Calibri" panose="020F0502020204030204" pitchFamily="34" charset="0"/>
                <a:cs typeface="Calibri" panose="020F0502020204030204" pitchFamily="34" charset="0"/>
              </a:rPr>
              <a:t>stanno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andando</a:t>
            </a:r>
            <a:r>
              <a:rPr lang="en-GB" sz="1800" dirty="0">
                <a:solidFill>
                  <a:srgbClr val="0E101A"/>
                </a:solidFill>
                <a:latin typeface="Calibri" panose="020F0502020204030204" pitchFamily="34" charset="0"/>
                <a:cs typeface="Calibri" panose="020F0502020204030204" pitchFamily="34" charset="0"/>
              </a:rPr>
              <a:t> le </a:t>
            </a:r>
            <a:r>
              <a:rPr lang="en-GB" sz="1800" dirty="0" err="1">
                <a:solidFill>
                  <a:srgbClr val="0E101A"/>
                </a:solidFill>
                <a:latin typeface="Calibri" panose="020F0502020204030204" pitchFamily="34" charset="0"/>
                <a:cs typeface="Calibri" panose="020F0502020204030204" pitchFamily="34" charset="0"/>
              </a:rPr>
              <a:t>tue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prestazioni</a:t>
            </a:r>
            <a:r>
              <a:rPr lang="en-GB" sz="1800" dirty="0">
                <a:solidFill>
                  <a:srgbClr val="0E101A"/>
                </a:solidFill>
                <a:latin typeface="Calibri" panose="020F0502020204030204" pitchFamily="34" charset="0"/>
                <a:cs typeface="Calibri" panose="020F0502020204030204" pitchFamily="34" charset="0"/>
              </a:rPr>
              <a:t> e la </a:t>
            </a:r>
            <a:r>
              <a:rPr lang="en-GB" sz="1800" dirty="0" err="1">
                <a:solidFill>
                  <a:srgbClr val="0E101A"/>
                </a:solidFill>
                <a:latin typeface="Calibri" panose="020F0502020204030204" pitchFamily="34" charset="0"/>
                <a:cs typeface="Calibri" panose="020F0502020204030204" pitchFamily="34" charset="0"/>
              </a:rPr>
              <a:t>tua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formazione</a:t>
            </a:r>
            <a:endParaRPr lang="en-GB" sz="1800" dirty="0">
              <a:solidFill>
                <a:srgbClr val="0E101A"/>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Cosa </a:t>
            </a:r>
            <a:r>
              <a:rPr lang="en-US" sz="2000" dirty="0" err="1">
                <a:latin typeface="Calibri" panose="020F0502020204030204" pitchFamily="34" charset="0"/>
                <a:cs typeface="Calibri" panose="020F0502020204030204" pitchFamily="34" charset="0"/>
              </a:rPr>
              <a:t>puoi</a:t>
            </a:r>
            <a:r>
              <a:rPr lang="en-US" sz="2000" dirty="0">
                <a:latin typeface="Calibri" panose="020F0502020204030204" pitchFamily="34" charset="0"/>
                <a:cs typeface="Calibri" panose="020F0502020204030204" pitchFamily="34" charset="0"/>
              </a:rPr>
              <a:t> fare con </a:t>
            </a:r>
            <a:r>
              <a:rPr lang="en-US" sz="2000" dirty="0" err="1">
                <a:latin typeface="Calibri" panose="020F0502020204030204" pitchFamily="34" charset="0"/>
                <a:cs typeface="Calibri" panose="020F0502020204030204" pitchFamily="34" charset="0"/>
              </a:rPr>
              <a:t>EntreComp</a:t>
            </a:r>
            <a:r>
              <a:rPr lang="en-US" sz="2000" dirty="0">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1 – Cos’è </a:t>
            </a:r>
            <a:r>
              <a:rPr lang="en-US" sz="2200" dirty="0" err="1">
                <a:latin typeface="Raleway" panose="020B0003030101060003" pitchFamily="34" charset="0"/>
              </a:rPr>
              <a:t>EntreComp</a:t>
            </a:r>
            <a:r>
              <a:rPr lang="en-US" sz="2200" dirty="0">
                <a:latin typeface="Raleway" panose="020B0003030101060003" pitchFamily="34" charset="0"/>
              </a:rPr>
              <a:t>?</a:t>
            </a:r>
          </a:p>
        </p:txBody>
      </p:sp>
    </p:spTree>
    <p:extLst>
      <p:ext uri="{BB962C8B-B14F-4D97-AF65-F5344CB8AC3E}">
        <p14:creationId xmlns:p14="http://schemas.microsoft.com/office/powerpoint/2010/main" val="69657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4707276" cy="2308324"/>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Nel </a:t>
            </a:r>
            <a:r>
              <a:rPr lang="en-GB" sz="1800" dirty="0" err="1">
                <a:solidFill>
                  <a:srgbClr val="0E101A"/>
                </a:solidFill>
                <a:latin typeface="Calibri" panose="020F0502020204030204" pitchFamily="34" charset="0"/>
                <a:cs typeface="Calibri" panose="020F0502020204030204" pitchFamily="34" charset="0"/>
              </a:rPr>
              <a:t>corso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delle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seguenti</a:t>
            </a:r>
            <a:r>
              <a:rPr lang="en-GB" sz="1800" dirty="0">
                <a:solidFill>
                  <a:srgbClr val="0E101A"/>
                </a:solidFill>
                <a:latin typeface="Calibri" panose="020F0502020204030204" pitchFamily="34" charset="0"/>
                <a:cs typeface="Calibri" panose="020F0502020204030204" pitchFamily="34" charset="0"/>
              </a:rPr>
              <a:t> diapositive, </a:t>
            </a:r>
            <a:r>
              <a:rPr lang="en-GB" sz="1800" dirty="0" err="1">
                <a:solidFill>
                  <a:srgbClr val="0E101A"/>
                </a:solidFill>
                <a:latin typeface="Calibri" panose="020F0502020204030204" pitchFamily="34" charset="0"/>
                <a:cs typeface="Calibri" panose="020F0502020204030204" pitchFamily="34" charset="0"/>
              </a:rPr>
              <a:t>esamineremo</a:t>
            </a:r>
            <a:r>
              <a:rPr lang="en-GB" sz="1800" dirty="0">
                <a:solidFill>
                  <a:srgbClr val="0E101A"/>
                </a:solidFill>
                <a:latin typeface="Calibri" panose="020F0502020204030204" pitchFamily="34" charset="0"/>
                <a:cs typeface="Calibri" panose="020F0502020204030204" pitchFamily="34" charset="0"/>
              </a:rPr>
              <a:t> come </a:t>
            </a:r>
            <a:r>
              <a:rPr lang="en-GB" sz="1800" dirty="0" err="1">
                <a:solidFill>
                  <a:srgbClr val="0E101A"/>
                </a:solidFill>
                <a:latin typeface="Calibri" panose="020F0502020204030204" pitchFamily="34" charset="0"/>
                <a:cs typeface="Calibri" panose="020F0502020204030204" pitchFamily="34" charset="0"/>
              </a:rPr>
              <a:t>ciascuna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delle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competenze</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EntreComp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scompone</a:t>
            </a:r>
            <a:r>
              <a:rPr lang="en-GB" sz="1800" dirty="0">
                <a:solidFill>
                  <a:srgbClr val="0E101A"/>
                </a:solidFill>
                <a:latin typeface="Calibri" panose="020F0502020204030204" pitchFamily="34" charset="0"/>
                <a:cs typeface="Calibri" panose="020F0502020204030204" pitchFamily="34" charset="0"/>
              </a:rPr>
              <a:t> in </a:t>
            </a:r>
            <a:r>
              <a:rPr lang="en-GB" sz="1800" dirty="0" err="1">
                <a:solidFill>
                  <a:srgbClr val="0E101A"/>
                </a:solidFill>
                <a:latin typeface="Calibri" panose="020F0502020204030204" pitchFamily="34" charset="0"/>
                <a:cs typeface="Calibri" panose="020F0502020204030204" pitchFamily="34" charset="0"/>
              </a:rPr>
              <a:t>ulteriori</a:t>
            </a:r>
            <a:r>
              <a:rPr lang="en-GB" sz="1800" dirty="0">
                <a:solidFill>
                  <a:srgbClr val="0E101A"/>
                </a:solidFill>
                <a:latin typeface="Calibri" panose="020F0502020204030204" pitchFamily="34" charset="0"/>
                <a:cs typeface="Calibri" panose="020F0502020204030204" pitchFamily="34" charset="0"/>
              </a:rPr>
              <a:t> set di </a:t>
            </a:r>
            <a:r>
              <a:rPr lang="en-GB" sz="1800" dirty="0" err="1">
                <a:solidFill>
                  <a:srgbClr val="0E101A"/>
                </a:solidFill>
                <a:latin typeface="Calibri" panose="020F0502020204030204" pitchFamily="34" charset="0"/>
                <a:cs typeface="Calibri" panose="020F0502020204030204" pitchFamily="34" charset="0"/>
              </a:rPr>
              <a:t>competenze</a:t>
            </a:r>
            <a:r>
              <a:rPr lang="en-GB" sz="1800" dirty="0">
                <a:solidFill>
                  <a:srgbClr val="0E101A"/>
                </a:solidFill>
                <a:latin typeface="Calibri" panose="020F0502020204030204" pitchFamily="34" charset="0"/>
                <a:cs typeface="Calibri" panose="020F0502020204030204" pitchFamily="34" charset="0"/>
              </a:rPr>
              <a:t> e </a:t>
            </a:r>
            <a:r>
              <a:rPr lang="en-GB" sz="1800" dirty="0" err="1">
                <a:solidFill>
                  <a:srgbClr val="0E101A"/>
                </a:solidFill>
                <a:latin typeface="Calibri" panose="020F0502020204030204" pitchFamily="34" charset="0"/>
                <a:cs typeface="Calibri" panose="020F0502020204030204" pitchFamily="34" charset="0"/>
              </a:rPr>
              <a:t>capacità</a:t>
            </a:r>
            <a:r>
              <a:rPr lang="en-GB" sz="1800" dirty="0">
                <a:solidFill>
                  <a:srgbClr val="0E101A"/>
                </a:solidFill>
                <a:latin typeface="Calibri" panose="020F0502020204030204" pitchFamily="34" charset="0"/>
                <a:cs typeface="Calibri" panose="020F0502020204030204" pitchFamily="34" charset="0"/>
              </a:rPr>
              <a:t>.</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Per una </a:t>
            </a:r>
            <a:r>
              <a:rPr lang="en-GB" sz="1800" dirty="0" err="1">
                <a:solidFill>
                  <a:srgbClr val="0E101A"/>
                </a:solidFill>
                <a:latin typeface="Calibri" panose="020F0502020204030204" pitchFamily="34" charset="0"/>
                <a:cs typeface="Calibri" panose="020F0502020204030204" pitchFamily="34" charset="0"/>
              </a:rPr>
              <a:t>consultazione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completa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dei</a:t>
            </a:r>
            <a:r>
              <a:rPr lang="en-GB" sz="1800" dirty="0">
                <a:solidFill>
                  <a:srgbClr val="0E101A"/>
                </a:solidFill>
                <a:latin typeface="Calibri" panose="020F0502020204030204" pitchFamily="34" charset="0"/>
                <a:cs typeface="Calibri" panose="020F0502020204030204" pitchFamily="34" charset="0"/>
              </a:rPr>
              <a:t> </a:t>
            </a:r>
            <a:r>
              <a:rPr lang="en-GB" sz="1800" i="1" dirty="0">
                <a:solidFill>
                  <a:srgbClr val="0E101A"/>
                </a:solidFill>
                <a:latin typeface="Calibri" panose="020F0502020204030204" pitchFamily="34" charset="0"/>
                <a:cs typeface="Calibri" panose="020F0502020204030204" pitchFamily="34" charset="0"/>
              </a:rPr>
              <a:t>thread</a:t>
            </a:r>
            <a:r>
              <a:rPr lang="en-GB" sz="1800" dirty="0">
                <a:solidFill>
                  <a:srgbClr val="0E101A"/>
                </a:solidFill>
                <a:latin typeface="Calibri" panose="020F0502020204030204" pitchFamily="34" charset="0"/>
                <a:cs typeface="Calibri" panose="020F0502020204030204" pitchFamily="34" charset="0"/>
              </a:rPr>
              <a:t>, vi </a:t>
            </a:r>
            <a:r>
              <a:rPr lang="en-GB" sz="1800" dirty="0" err="1">
                <a:solidFill>
                  <a:srgbClr val="0E101A"/>
                </a:solidFill>
                <a:latin typeface="Calibri" panose="020F0502020204030204" pitchFamily="34" charset="0"/>
                <a:cs typeface="Calibri" panose="020F0502020204030204" pitchFamily="34" charset="0"/>
              </a:rPr>
              <a:t>suggeriamo</a:t>
            </a:r>
            <a:r>
              <a:rPr lang="en-GB" sz="1800" dirty="0">
                <a:solidFill>
                  <a:srgbClr val="0E101A"/>
                </a:solidFill>
                <a:latin typeface="Calibri" panose="020F0502020204030204" pitchFamily="34" charset="0"/>
                <a:cs typeface="Calibri" panose="020F0502020204030204" pitchFamily="34" charset="0"/>
              </a:rPr>
              <a:t> di fare </a:t>
            </a:r>
            <a:r>
              <a:rPr lang="en-GB" sz="1800" dirty="0" err="1">
                <a:solidFill>
                  <a:srgbClr val="0E101A"/>
                </a:solidFill>
                <a:latin typeface="Calibri" panose="020F0502020204030204" pitchFamily="34" charset="0"/>
                <a:cs typeface="Calibri" panose="020F0502020204030204" pitchFamily="34" charset="0"/>
              </a:rPr>
              <a:t>riferimento</a:t>
            </a:r>
            <a:r>
              <a:rPr lang="en-GB" sz="1800" dirty="0">
                <a:solidFill>
                  <a:srgbClr val="0E101A"/>
                </a:solidFill>
                <a:latin typeface="Calibri" panose="020F0502020204030204" pitchFamily="34" charset="0"/>
                <a:cs typeface="Calibri" panose="020F0502020204030204" pitchFamily="34" charset="0"/>
              </a:rPr>
              <a:t> al </a:t>
            </a:r>
            <a:r>
              <a:rPr lang="en-GB" sz="1800" i="1" dirty="0">
                <a:solidFill>
                  <a:srgbClr val="0E101A"/>
                </a:solidFill>
                <a:latin typeface="Calibri" panose="020F0502020204030204" pitchFamily="34" charset="0"/>
                <a:cs typeface="Calibri" panose="020F0502020204030204" pitchFamily="34" charset="0"/>
              </a:rPr>
              <a:t>follow-up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ufficiale</a:t>
            </a:r>
            <a:r>
              <a:rPr lang="en-GB" sz="1800" dirty="0">
                <a:solidFill>
                  <a:srgbClr val="0E101A"/>
                </a:solidFill>
                <a:latin typeface="Calibri" panose="020F0502020204030204" pitchFamily="34" charset="0"/>
                <a:cs typeface="Calibri" panose="020F0502020204030204" pitchFamily="34" charset="0"/>
              </a:rPr>
              <a:t> del 2018: </a:t>
            </a:r>
            <a:r>
              <a:rPr lang="en-GB" sz="1800" dirty="0" err="1">
                <a:solidFill>
                  <a:srgbClr val="0E101A"/>
                </a:solidFill>
                <a:latin typeface="Calibri" panose="020F0502020204030204" pitchFamily="34" charset="0"/>
                <a:cs typeface="Calibri" panose="020F0502020204030204" pitchFamily="34" charset="0"/>
              </a:rPr>
              <a:t>EntreComp</a:t>
            </a:r>
            <a:r>
              <a:rPr lang="en-GB" sz="1800" dirty="0">
                <a:solidFill>
                  <a:srgbClr val="0E101A"/>
                </a:solidFill>
                <a:latin typeface="Calibri" panose="020F0502020204030204" pitchFamily="34" charset="0"/>
                <a:cs typeface="Calibri" panose="020F0502020204030204" pitchFamily="34" charset="0"/>
              </a:rPr>
              <a:t> in azione</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Una </a:t>
            </a:r>
            <a:r>
              <a:rPr lang="en-US" sz="2000" dirty="0" err="1">
                <a:latin typeface="Calibri" panose="020F0502020204030204" pitchFamily="34" charset="0"/>
                <a:cs typeface="Calibri" panose="020F0502020204030204" pitchFamily="34" charset="0"/>
              </a:rPr>
              <a:t>ripartizione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dettagliata</a:t>
            </a:r>
            <a:r>
              <a:rPr lang="en-US" sz="2000" dirty="0">
                <a:latin typeface="Calibri" panose="020F0502020204030204" pitchFamily="34" charset="0"/>
                <a:cs typeface="Calibri" panose="020F0502020204030204" pitchFamily="34" charset="0"/>
              </a:rPr>
              <a:t> di </a:t>
            </a:r>
            <a:r>
              <a:rPr lang="en-US" sz="2000" dirty="0" err="1">
                <a:latin typeface="Calibri" panose="020F0502020204030204" pitchFamily="34" charset="0"/>
                <a:cs typeface="Calibri" panose="020F0502020204030204" pitchFamily="34" charset="0"/>
              </a:rPr>
              <a:t>EntreComp</a:t>
            </a:r>
            <a:r>
              <a:rPr lang="en-US" sz="2000" dirty="0">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a:solidFill>
                  <a:srgbClr val="004C52"/>
                </a:solidFill>
                <a:latin typeface="Raleway" panose="020B0003030101060003" pitchFamily="34" charset="0"/>
              </a:rPr>
              <a:t>EntreComp</a:t>
            </a:r>
          </a:p>
        </p:txBody>
      </p:sp>
      <p:pic>
        <p:nvPicPr>
          <p:cNvPr id="2" name="Immagine 1"/>
          <p:cNvPicPr>
            <a:picLocks noChangeAspect="1"/>
          </p:cNvPicPr>
          <p:nvPr/>
        </p:nvPicPr>
        <p:blipFill>
          <a:blip r:embed="rId3"/>
          <a:stretch>
            <a:fillRect/>
          </a:stretch>
        </p:blipFill>
        <p:spPr>
          <a:xfrm>
            <a:off x="4998110" y="1751281"/>
            <a:ext cx="3663820" cy="2592120"/>
          </a:xfrm>
          <a:prstGeom prst="rect">
            <a:avLst/>
          </a:prstGeom>
          <a:ln w="28575">
            <a:solidFill>
              <a:srgbClr val="FF0000"/>
            </a:solidFill>
          </a:ln>
        </p:spPr>
      </p:pic>
    </p:spTree>
    <p:extLst>
      <p:ext uri="{BB962C8B-B14F-4D97-AF65-F5344CB8AC3E}">
        <p14:creationId xmlns:p14="http://schemas.microsoft.com/office/powerpoint/2010/main" val="3512388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rot="16200000">
            <a:off x="-1134342" y="2860655"/>
            <a:ext cx="3090142"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Clr>
                <a:schemeClr val="dk1"/>
              </a:buClr>
              <a:buSzPts val="1100"/>
              <a:buFont typeface="Karla"/>
              <a:buNone/>
            </a:pPr>
            <a:r>
              <a:rPr lang="en-US" sz="2000" b="1" dirty="0">
                <a:solidFill>
                  <a:srgbClr val="0070C0"/>
                </a:solidFill>
                <a:latin typeface="Calibri" panose="020F0502020204030204" pitchFamily="34" charset="0"/>
                <a:cs typeface="Calibri" panose="020F0502020204030204" pitchFamily="34" charset="0"/>
              </a:rPr>
              <a:t>IDEE &amp; OPPORTUNITÀ   </a:t>
            </a:r>
          </a:p>
        </p:txBody>
      </p:sp>
      <p:sp>
        <p:nvSpPr>
          <p:cNvPr id="7"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graphicFrame>
        <p:nvGraphicFramePr>
          <p:cNvPr id="8"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1809676068"/>
              </p:ext>
            </p:extLst>
          </p:nvPr>
        </p:nvGraphicFramePr>
        <p:xfrm>
          <a:off x="769715" y="1228700"/>
          <a:ext cx="7798552" cy="3383280"/>
        </p:xfrm>
        <a:graphic>
          <a:graphicData uri="http://schemas.openxmlformats.org/drawingml/2006/table">
            <a:tbl>
              <a:tblPr firstRow="1" bandRow="1">
                <a:tableStyleId>{5C22544A-7EE6-4342-B048-85BDC9FD1C3A}</a:tableStyleId>
              </a:tblPr>
              <a:tblGrid>
                <a:gridCol w="1914590">
                  <a:extLst>
                    <a:ext uri="{9D8B030D-6E8A-4147-A177-3AD203B41FA5}">
                      <a16:colId xmlns:a16="http://schemas.microsoft.com/office/drawing/2014/main" val="3973671595"/>
                    </a:ext>
                  </a:extLst>
                </a:gridCol>
                <a:gridCol w="1854340">
                  <a:extLst>
                    <a:ext uri="{9D8B030D-6E8A-4147-A177-3AD203B41FA5}">
                      <a16:colId xmlns:a16="http://schemas.microsoft.com/office/drawing/2014/main" val="3164311868"/>
                    </a:ext>
                  </a:extLst>
                </a:gridCol>
                <a:gridCol w="4029622">
                  <a:extLst>
                    <a:ext uri="{9D8B030D-6E8A-4147-A177-3AD203B41FA5}">
                      <a16:colId xmlns:a16="http://schemas.microsoft.com/office/drawing/2014/main" val="3658847542"/>
                    </a:ext>
                  </a:extLst>
                </a:gridCol>
              </a:tblGrid>
              <a:tr h="365760">
                <a:tc>
                  <a:txBody>
                    <a:bodyPr/>
                    <a:lstStyle/>
                    <a:p>
                      <a:pPr algn="ctr"/>
                      <a:r>
                        <a:rPr lang="it-IT" sz="1800" noProof="0">
                          <a:solidFill>
                            <a:schemeClr val="tx1"/>
                          </a:solidFill>
                        </a:rPr>
                        <a:t>Competenze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noProof="0">
                          <a:solidFill>
                            <a:schemeClr val="tx1"/>
                          </a:solidFill>
                        </a:rPr>
                        <a:t>Consigli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noProof="0">
                          <a:solidFill>
                            <a:schemeClr val="tx1"/>
                          </a:solidFill>
                        </a:rPr>
                        <a:t>Descrizione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701040">
                <a:tc>
                  <a:txBody>
                    <a:bodyPr/>
                    <a:lstStyle/>
                    <a:p>
                      <a:pPr algn="just"/>
                      <a:r>
                        <a:rPr lang="it-IT" sz="1000" b="1" noProof="0">
                          <a:solidFill>
                            <a:schemeClr val="tx1"/>
                          </a:solidFill>
                          <a:latin typeface="Calibri" panose="020F0502020204030204" pitchFamily="34" charset="0"/>
                          <a:cs typeface="Calibri" panose="020F0502020204030204" pitchFamily="34" charset="0"/>
                        </a:rPr>
                        <a:t>1.1 Individuare le opportunità</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it-IT" sz="1000" i="1" noProof="0">
                          <a:solidFill>
                            <a:schemeClr val="tx1"/>
                          </a:solidFill>
                          <a:latin typeface="Calibri" panose="020F0502020204030204" pitchFamily="34" charset="0"/>
                          <a:cs typeface="Calibri" panose="020F0502020204030204" pitchFamily="34" charset="0"/>
                        </a:rPr>
                        <a:t>Usa la tua immaginazione e le tue capacità per identificare le opportunità per creare valore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800" noProof="0">
                          <a:latin typeface="Calibri" panose="020F0502020204030204" pitchFamily="34" charset="0"/>
                          <a:cs typeface="Calibri" panose="020F0502020204030204" pitchFamily="34" charset="0"/>
                        </a:rPr>
                        <a:t>Identificare e cogliere le opportunità per creare valore esplorando il panorama sociale, culturale ed economico</a:t>
                      </a:r>
                    </a:p>
                    <a:p>
                      <a:pPr marL="171450" indent="-171450" algn="just">
                        <a:buFont typeface="Arial" panose="020B0604020202020204" pitchFamily="34" charset="0"/>
                        <a:buChar char="•"/>
                      </a:pPr>
                      <a:r>
                        <a:rPr lang="it-IT" sz="800" noProof="0">
                          <a:latin typeface="Calibri" panose="020F0502020204030204" pitchFamily="34" charset="0"/>
                          <a:cs typeface="Calibri" panose="020F0502020204030204" pitchFamily="34" charset="0"/>
                        </a:rPr>
                        <a:t>Identificare i bisogni e le sfide che devono essere soddisfatti</a:t>
                      </a:r>
                    </a:p>
                    <a:p>
                      <a:pPr marL="171450" indent="-171450" algn="just">
                        <a:buFont typeface="Arial" panose="020B0604020202020204" pitchFamily="34" charset="0"/>
                        <a:buChar char="•"/>
                      </a:pPr>
                      <a:r>
                        <a:rPr lang="it-IT" sz="800" noProof="0">
                          <a:latin typeface="Calibri" panose="020F0502020204030204" pitchFamily="34" charset="0"/>
                          <a:cs typeface="Calibri" panose="020F0502020204030204" pitchFamily="34" charset="0"/>
                        </a:rPr>
                        <a:t>Stabilire nuove connessioni e riunire gli elementi sparsi nel contesto per creare opportunità di creare valore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79120">
                <a:tc>
                  <a:txBody>
                    <a:bodyPr/>
                    <a:lstStyle/>
                    <a:p>
                      <a:pPr algn="just"/>
                      <a:r>
                        <a:rPr lang="it-IT" sz="1000" b="1" noProof="0">
                          <a:solidFill>
                            <a:schemeClr val="tx1"/>
                          </a:solidFill>
                          <a:latin typeface="Calibri" panose="020F0502020204030204" pitchFamily="34" charset="0"/>
                          <a:cs typeface="Calibri" panose="020F0502020204030204" pitchFamily="34" charset="0"/>
                        </a:rPr>
                        <a:t>1.2 Creatività</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it-IT" sz="1000" i="1" noProof="0">
                          <a:solidFill>
                            <a:schemeClr val="tx1"/>
                          </a:solidFill>
                          <a:latin typeface="Calibri" panose="020F0502020204030204" pitchFamily="34" charset="0"/>
                          <a:cs typeface="Calibri" panose="020F0502020204030204" pitchFamily="34" charset="0"/>
                        </a:rPr>
                        <a:t>Sviluppa idee creative e propositive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800" noProof="0">
                          <a:latin typeface="Calibri" panose="020F0502020204030204" pitchFamily="34" charset="0"/>
                          <a:cs typeface="Calibri" panose="020F0502020204030204" pitchFamily="34" charset="0"/>
                        </a:rPr>
                        <a:t>Sviluppare diverse idee e opportunità per creare valore, incluse soluzioni migliori alle sfide esistenti e nuove</a:t>
                      </a:r>
                    </a:p>
                    <a:p>
                      <a:pPr marL="171450" indent="-171450" algn="just">
                        <a:buFont typeface="Arial" panose="020B0604020202020204" pitchFamily="34" charset="0"/>
                        <a:buChar char="•"/>
                      </a:pPr>
                      <a:r>
                        <a:rPr lang="it-IT" sz="800" noProof="0">
                          <a:latin typeface="Calibri" panose="020F0502020204030204" pitchFamily="34" charset="0"/>
                          <a:cs typeface="Calibri" panose="020F0502020204030204" pitchFamily="34" charset="0"/>
                        </a:rPr>
                        <a:t>Esplorare e sperimentare approcci innovativi</a:t>
                      </a:r>
                    </a:p>
                    <a:p>
                      <a:pPr marL="171450" indent="-171450" algn="just">
                        <a:buFont typeface="Arial" panose="020B0604020202020204" pitchFamily="34" charset="0"/>
                        <a:buChar char="•"/>
                      </a:pPr>
                      <a:r>
                        <a:rPr lang="it-IT" sz="800" noProof="0">
                          <a:latin typeface="Calibri" panose="020F0502020204030204" pitchFamily="34" charset="0"/>
                          <a:cs typeface="Calibri" panose="020F0502020204030204" pitchFamily="34" charset="0"/>
                        </a:rPr>
                        <a:t>Combinare conoscenze e risorse per ottenere effetti di valore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457200">
                <a:tc>
                  <a:txBody>
                    <a:bodyPr/>
                    <a:lstStyle/>
                    <a:p>
                      <a:pPr algn="just"/>
                      <a:r>
                        <a:rPr lang="it-IT" sz="1000" b="1" noProof="0">
                          <a:solidFill>
                            <a:schemeClr val="tx1"/>
                          </a:solidFill>
                          <a:latin typeface="Calibri" panose="020F0502020204030204" pitchFamily="34" charset="0"/>
                          <a:cs typeface="Calibri" panose="020F0502020204030204" pitchFamily="34" charset="0"/>
                        </a:rPr>
                        <a:t>1.3 Visione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it-IT" sz="1000" i="1" noProof="0">
                          <a:solidFill>
                            <a:schemeClr val="tx1"/>
                          </a:solidFill>
                          <a:latin typeface="Calibri" panose="020F0502020204030204" pitchFamily="34" charset="0"/>
                          <a:cs typeface="Calibri" panose="020F0502020204030204" pitchFamily="34" charset="0"/>
                        </a:rPr>
                        <a:t>Lavora per la tua visione del futuro</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800" noProof="0">
                          <a:latin typeface="Calibri" panose="020F0502020204030204" pitchFamily="34" charset="0"/>
                          <a:cs typeface="Calibri" panose="020F0502020204030204" pitchFamily="34" charset="0"/>
                        </a:rPr>
                        <a:t>Immaginare il futuro</a:t>
                      </a:r>
                    </a:p>
                    <a:p>
                      <a:pPr marL="171450" indent="-171450" algn="just">
                        <a:buFont typeface="Arial" panose="020B0604020202020204" pitchFamily="34" charset="0"/>
                        <a:buChar char="•"/>
                      </a:pPr>
                      <a:r>
                        <a:rPr lang="it-IT" sz="800" noProof="0">
                          <a:latin typeface="Calibri" panose="020F0502020204030204" pitchFamily="34" charset="0"/>
                          <a:cs typeface="Calibri" panose="020F0502020204030204" pitchFamily="34" charset="0"/>
                        </a:rPr>
                        <a:t>Sviluppare una visione per trasformare le idee in azione</a:t>
                      </a:r>
                    </a:p>
                    <a:p>
                      <a:pPr marL="171450" indent="-171450" algn="just">
                        <a:buFont typeface="Arial" panose="020B0604020202020204" pitchFamily="34" charset="0"/>
                        <a:buChar char="•"/>
                      </a:pPr>
                      <a:r>
                        <a:rPr lang="it-IT" sz="800" noProof="0">
                          <a:latin typeface="Calibri" panose="020F0502020204030204" pitchFamily="34" charset="0"/>
                          <a:cs typeface="Calibri" panose="020F0502020204030204" pitchFamily="34" charset="0"/>
                        </a:rPr>
                        <a:t>Visualizzare scenari futuri per aiutare a guidare lo sforzo e l'azione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457200">
                <a:tc>
                  <a:txBody>
                    <a:bodyPr/>
                    <a:lstStyle/>
                    <a:p>
                      <a:pPr algn="just"/>
                      <a:r>
                        <a:rPr lang="it-IT" sz="1000" b="1" noProof="0">
                          <a:solidFill>
                            <a:schemeClr val="tx1"/>
                          </a:solidFill>
                          <a:latin typeface="Calibri" panose="020F0502020204030204" pitchFamily="34" charset="0"/>
                          <a:cs typeface="Calibri" panose="020F0502020204030204" pitchFamily="34" charset="0"/>
                        </a:rPr>
                        <a:t>1.4 Valorizzare le idee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it-IT" sz="1000" i="1" noProof="0">
                          <a:solidFill>
                            <a:schemeClr val="tx1"/>
                          </a:solidFill>
                          <a:latin typeface="Calibri" panose="020F0502020204030204" pitchFamily="34" charset="0"/>
                          <a:cs typeface="Calibri" panose="020F0502020204030204" pitchFamily="34" charset="0"/>
                        </a:rPr>
                        <a:t>Sfrutta al massimo le idee e le opportunità</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800" noProof="0">
                          <a:latin typeface="Calibri" panose="020F0502020204030204" pitchFamily="34" charset="0"/>
                          <a:cs typeface="Calibri" panose="020F0502020204030204" pitchFamily="34" charset="0"/>
                        </a:rPr>
                        <a:t>Giudicare cos'è il valore in termini sociali, culturali ed economici</a:t>
                      </a:r>
                    </a:p>
                    <a:p>
                      <a:pPr marL="171450" indent="-171450" algn="just">
                        <a:buFont typeface="Arial" panose="020B0604020202020204" pitchFamily="34" charset="0"/>
                        <a:buChar char="•"/>
                      </a:pPr>
                      <a:r>
                        <a:rPr lang="it-IT" sz="800" noProof="0">
                          <a:latin typeface="Calibri" panose="020F0502020204030204" pitchFamily="34" charset="0"/>
                          <a:cs typeface="Calibri" panose="020F0502020204030204" pitchFamily="34" charset="0"/>
                        </a:rPr>
                        <a:t>Riconoscere il potenziale che un'idea ha per la creazione di valore e identificare modi adeguati per sfruttarlo al meglio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822960">
                <a:tc>
                  <a:txBody>
                    <a:bodyPr/>
                    <a:lstStyle/>
                    <a:p>
                      <a:pPr algn="just"/>
                      <a:r>
                        <a:rPr lang="it-IT" sz="1000" b="1" noProof="0">
                          <a:solidFill>
                            <a:schemeClr val="tx1"/>
                          </a:solidFill>
                          <a:latin typeface="Calibri" panose="020F0502020204030204" pitchFamily="34" charset="0"/>
                          <a:cs typeface="Calibri" panose="020F0502020204030204" pitchFamily="34" charset="0"/>
                        </a:rPr>
                        <a:t>1.5 Pensiero etico e sostenibile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it-IT" sz="1000" i="1" noProof="0">
                          <a:solidFill>
                            <a:schemeClr val="tx1"/>
                          </a:solidFill>
                          <a:latin typeface="Calibri" panose="020F0502020204030204" pitchFamily="34" charset="0"/>
                          <a:cs typeface="Calibri" panose="020F0502020204030204" pitchFamily="34" charset="0"/>
                        </a:rPr>
                        <a:t>Valuta le conseguenze e l'impatto di idee, opportunità e azioni</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800" noProof="0" dirty="0">
                          <a:latin typeface="Calibri" panose="020F0502020204030204" pitchFamily="34" charset="0"/>
                          <a:cs typeface="Calibri" panose="020F0502020204030204" pitchFamily="34" charset="0"/>
                        </a:rPr>
                        <a:t>Valutare le conseguenze delle idee che portano valore e l'effetto dell'azione imprenditoriale sulla comunità di riferimento, il mercato, la società e l'ambiente</a:t>
                      </a:r>
                    </a:p>
                    <a:p>
                      <a:pPr marL="171450" indent="-171450" algn="just">
                        <a:buFont typeface="Arial" panose="020B0604020202020204" pitchFamily="34" charset="0"/>
                        <a:buChar char="•"/>
                      </a:pPr>
                      <a:r>
                        <a:rPr lang="it-IT" sz="800" noProof="0" dirty="0">
                          <a:latin typeface="Calibri" panose="020F0502020204030204" pitchFamily="34" charset="0"/>
                          <a:cs typeface="Calibri" panose="020F0502020204030204" pitchFamily="34" charset="0"/>
                        </a:rPr>
                        <a:t>Riflettere su quanto siano sostenibili gli obiettivi sociali, culturali ed economici a lungo termine e la linea d'azione scelta</a:t>
                      </a:r>
                    </a:p>
                    <a:p>
                      <a:pPr marL="171450" indent="-171450" algn="just">
                        <a:buFont typeface="Arial" panose="020B0604020202020204" pitchFamily="34" charset="0"/>
                        <a:buChar char="•"/>
                      </a:pPr>
                      <a:r>
                        <a:rPr lang="it-IT" sz="800" noProof="0" dirty="0">
                          <a:latin typeface="Calibri" panose="020F0502020204030204" pitchFamily="34" charset="0"/>
                          <a:cs typeface="Calibri" panose="020F0502020204030204" pitchFamily="34" charset="0"/>
                        </a:rPr>
                        <a:t>Agire responsabilmente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257908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831544"/>
          </a:xfrm>
          <a:prstGeom prst="rect">
            <a:avLst/>
          </a:prstGeom>
        </p:spPr>
        <p:txBody>
          <a:bodyPr wrap="square">
            <a:spAutoFit/>
          </a:bodyPr>
          <a:lstStyle/>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IDENTIFICARE, CREARE E COGLIERE OPPORTUNITÀ</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CONCENTRARSI SULLE SFIDE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SCOPRIRE LE ESIGENZE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ANALIZZARE IL CONTESTO</a:t>
            </a:r>
          </a:p>
          <a:p>
            <a:pPr algn="just"/>
            <a:endParaRPr lang="en-GB" sz="1800" dirty="0">
              <a:solidFill>
                <a:srgbClr val="0E101A"/>
              </a:solidFill>
              <a:latin typeface="Calibri" panose="020F0502020204030204" pitchFamily="34" charset="0"/>
              <a:cs typeface="Calibri" panose="020F0502020204030204" pitchFamily="34" charset="0"/>
            </a:endParaRP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600" i="1" dirty="0" err="1">
                <a:solidFill>
                  <a:srgbClr val="0E101A"/>
                </a:solidFill>
                <a:latin typeface="Calibri" panose="020F0502020204030204" pitchFamily="34" charset="0"/>
                <a:cs typeface="Calibri" panose="020F0502020204030204" pitchFamily="34" charset="0"/>
              </a:rPr>
              <a:t>Pagine</a:t>
            </a:r>
            <a:r>
              <a:rPr lang="en-GB" sz="1600" i="1" dirty="0">
                <a:solidFill>
                  <a:srgbClr val="0E101A"/>
                </a:solidFill>
                <a:latin typeface="Calibri" panose="020F0502020204030204" pitchFamily="34" charset="0"/>
                <a:cs typeface="Calibri" panose="020F0502020204030204" pitchFamily="34" charset="0"/>
              </a:rPr>
              <a:t> 179 e 180 di </a:t>
            </a:r>
            <a:r>
              <a:rPr lang="en-GB" sz="1600" i="1" dirty="0" err="1">
                <a:solidFill>
                  <a:srgbClr val="0E101A"/>
                </a:solidFill>
                <a:latin typeface="Calibri" panose="020F0502020204030204" pitchFamily="34" charset="0"/>
                <a:cs typeface="Calibri" panose="020F0502020204030204" pitchFamily="34" charset="0"/>
              </a:rPr>
              <a:t>EntreComp</a:t>
            </a:r>
            <a:r>
              <a:rPr lang="en-GB" sz="1600" i="1" dirty="0">
                <a:solidFill>
                  <a:srgbClr val="0E101A"/>
                </a:solidFill>
                <a:latin typeface="Calibri" panose="020F0502020204030204" pitchFamily="34" charset="0"/>
                <a:cs typeface="Calibri" panose="020F0502020204030204" pitchFamily="34" charset="0"/>
              </a:rPr>
              <a:t> into Action per il </a:t>
            </a:r>
            <a:r>
              <a:rPr lang="en-GB" sz="1600" i="1" dirty="0" err="1">
                <a:solidFill>
                  <a:srgbClr val="0E101A"/>
                </a:solidFill>
                <a:latin typeface="Calibri" panose="020F0502020204030204" pitchFamily="34" charset="0"/>
                <a:cs typeface="Calibri" panose="020F0502020204030204" pitchFamily="34" charset="0"/>
              </a:rPr>
              <a:t>modello</a:t>
            </a:r>
            <a:r>
              <a:rPr lang="en-GB" sz="1600" i="1" dirty="0">
                <a:solidFill>
                  <a:srgbClr val="0E101A"/>
                </a:solidFill>
                <a:latin typeface="Calibri" panose="020F0502020204030204" pitchFamily="34" charset="0"/>
                <a:cs typeface="Calibri" panose="020F0502020204030204" pitchFamily="34" charset="0"/>
              </a:rPr>
              <a:t> di </a:t>
            </a:r>
            <a:r>
              <a:rPr lang="en-GB" sz="1600" i="1" dirty="0" err="1">
                <a:solidFill>
                  <a:srgbClr val="0E101A"/>
                </a:solidFill>
                <a:latin typeface="Calibri" panose="020F0502020204030204" pitchFamily="34" charset="0"/>
                <a:cs typeface="Calibri" panose="020F0502020204030204" pitchFamily="34" charset="0"/>
              </a:rPr>
              <a:t>competenza</a:t>
            </a:r>
            <a:r>
              <a:rPr lang="en-GB" sz="1600" i="1" dirty="0">
                <a:solidFill>
                  <a:srgbClr val="0E101A"/>
                </a:solidFill>
                <a:latin typeface="Calibri" panose="020F0502020204030204" pitchFamily="34" charset="0"/>
                <a:cs typeface="Calibri" panose="020F0502020204030204" pitchFamily="34" charset="0"/>
              </a:rPr>
              <a:t> </a:t>
            </a:r>
            <a:r>
              <a:rPr lang="en-GB" sz="1600" i="1" dirty="0" err="1">
                <a:solidFill>
                  <a:srgbClr val="0E101A"/>
                </a:solidFill>
                <a:latin typeface="Calibri" panose="020F0502020204030204" pitchFamily="34" charset="0"/>
                <a:cs typeface="Calibri" panose="020F0502020204030204" pitchFamily="34" charset="0"/>
              </a:rPr>
              <a:t>completo</a:t>
            </a:r>
            <a:r>
              <a:rPr lang="en-GB" sz="1600" i="1" dirty="0">
                <a:solidFill>
                  <a:srgbClr val="0E101A"/>
                </a:solidFill>
                <a:latin typeface="Calibri" panose="020F0502020204030204" pitchFamily="34" charset="0"/>
                <a:cs typeface="Calibri" panose="020F0502020204030204" pitchFamily="34" charset="0"/>
              </a:rPr>
              <a:t> per </a:t>
            </a:r>
            <a:r>
              <a:rPr lang="en-GB" sz="1600" i="1" dirty="0" err="1">
                <a:solidFill>
                  <a:srgbClr val="0E101A"/>
                </a:solidFill>
                <a:latin typeface="Calibri" panose="020F0502020204030204" pitchFamily="34" charset="0"/>
                <a:cs typeface="Calibri" panose="020F0502020204030204" pitchFamily="34" charset="0"/>
              </a:rPr>
              <a:t>ogni</a:t>
            </a:r>
            <a:r>
              <a:rPr lang="en-GB" sz="1600" i="1" dirty="0">
                <a:solidFill>
                  <a:srgbClr val="0E101A"/>
                </a:solidFill>
                <a:latin typeface="Calibri" panose="020F0502020204030204" pitchFamily="34" charset="0"/>
                <a:cs typeface="Calibri" panose="020F0502020204030204" pitchFamily="34" charset="0"/>
              </a:rPr>
              <a:t> thread</a:t>
            </a:r>
            <a:endParaRPr lang="en-GB" sz="1200"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a:solidFill>
                  <a:srgbClr val="0070C0"/>
                </a:solidFill>
                <a:latin typeface="Calibri" panose="020F0502020204030204" pitchFamily="34" charset="0"/>
                <a:cs typeface="Calibri" panose="020F0502020204030204" pitchFamily="34" charset="0"/>
              </a:rPr>
              <a:t>1.1 </a:t>
            </a:r>
            <a:r>
              <a:rPr lang="en-US" sz="2000" dirty="0" err="1">
                <a:solidFill>
                  <a:srgbClr val="0070C0"/>
                </a:solidFill>
                <a:latin typeface="Calibri" panose="020F0502020204030204" pitchFamily="34" charset="0"/>
                <a:cs typeface="Calibri" panose="020F0502020204030204" pitchFamily="34" charset="0"/>
              </a:rPr>
              <a:t>Individuare</a:t>
            </a:r>
            <a:r>
              <a:rPr lang="en-US" sz="2000" dirty="0">
                <a:solidFill>
                  <a:srgbClr val="0070C0"/>
                </a:solidFill>
                <a:latin typeface="Calibri" panose="020F0502020204030204" pitchFamily="34" charset="0"/>
                <a:cs typeface="Calibri" panose="020F0502020204030204" pitchFamily="34" charset="0"/>
              </a:rPr>
              <a:t> le </a:t>
            </a:r>
            <a:r>
              <a:rPr lang="en-US" sz="2000" dirty="0" err="1">
                <a:solidFill>
                  <a:srgbClr val="0070C0"/>
                </a:solidFill>
                <a:latin typeface="Calibri" panose="020F0502020204030204" pitchFamily="34" charset="0"/>
                <a:cs typeface="Calibri" panose="020F0502020204030204" pitchFamily="34" charset="0"/>
              </a:rPr>
              <a:t>opportunità</a:t>
            </a:r>
            <a:r>
              <a:rPr lang="en-US" sz="2000" dirty="0">
                <a:solidFill>
                  <a:srgbClr val="0070C0"/>
                </a:solidFill>
                <a:latin typeface="Calibri" panose="020F0502020204030204" pitchFamily="34" charset="0"/>
                <a:cs typeface="Calibri" panose="020F0502020204030204" pitchFamily="34" charset="0"/>
              </a:rPr>
              <a:t>: sotto-</a:t>
            </a:r>
            <a:r>
              <a:rPr lang="en-US" sz="2000" dirty="0" err="1">
                <a:solidFill>
                  <a:srgbClr val="0070C0"/>
                </a:solidFill>
                <a:latin typeface="Calibri" panose="020F0502020204030204" pitchFamily="34" charset="0"/>
                <a:cs typeface="Calibri" panose="020F0502020204030204" pitchFamily="34" charset="0"/>
              </a:rPr>
              <a:t>competenze</a:t>
            </a:r>
            <a:r>
              <a:rPr lang="en-US" sz="2000" dirty="0">
                <a:solidFill>
                  <a:srgbClr val="0070C0"/>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289745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831544"/>
          </a:xfrm>
          <a:prstGeom prst="rect">
            <a:avLst/>
          </a:prstGeom>
        </p:spPr>
        <p:txBody>
          <a:bodyPr wrap="square">
            <a:spAutoFit/>
          </a:bodyPr>
          <a:lstStyle/>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ESSERE CURIOSI E APERTI</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SVILUPPARE IDEE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DEFINIRE I PROBLEMI</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PROGETTARE IL VALORE </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ESSERE INNOVATIVI</a:t>
            </a:r>
          </a:p>
          <a:p>
            <a:pPr algn="just"/>
            <a:r>
              <a:rPr lang="en-GB" sz="1600" i="1" dirty="0" err="1">
                <a:solidFill>
                  <a:srgbClr val="0E101A"/>
                </a:solidFill>
                <a:latin typeface="Calibri" panose="020F0502020204030204" pitchFamily="34" charset="0"/>
                <a:cs typeface="Calibri" panose="020F0502020204030204" pitchFamily="34" charset="0"/>
              </a:rPr>
              <a:t>Pagine</a:t>
            </a:r>
            <a:r>
              <a:rPr lang="en-GB" sz="1600" i="1" dirty="0">
                <a:solidFill>
                  <a:srgbClr val="0E101A"/>
                </a:solidFill>
                <a:latin typeface="Calibri" panose="020F0502020204030204" pitchFamily="34" charset="0"/>
                <a:cs typeface="Calibri" panose="020F0502020204030204" pitchFamily="34" charset="0"/>
              </a:rPr>
              <a:t> 181 e 182 di </a:t>
            </a:r>
            <a:r>
              <a:rPr lang="en-GB" sz="1600" i="1" dirty="0" err="1">
                <a:solidFill>
                  <a:srgbClr val="0E101A"/>
                </a:solidFill>
                <a:latin typeface="Calibri" panose="020F0502020204030204" pitchFamily="34" charset="0"/>
                <a:cs typeface="Calibri" panose="020F0502020204030204" pitchFamily="34" charset="0"/>
              </a:rPr>
              <a:t>EntreComp</a:t>
            </a:r>
            <a:r>
              <a:rPr lang="en-GB" sz="1600" i="1" dirty="0">
                <a:solidFill>
                  <a:srgbClr val="0E101A"/>
                </a:solidFill>
                <a:latin typeface="Calibri" panose="020F0502020204030204" pitchFamily="34" charset="0"/>
                <a:cs typeface="Calibri" panose="020F0502020204030204" pitchFamily="34" charset="0"/>
              </a:rPr>
              <a:t> into Action per il </a:t>
            </a:r>
            <a:r>
              <a:rPr lang="en-GB" sz="1600" i="1" dirty="0" err="1">
                <a:solidFill>
                  <a:srgbClr val="0E101A"/>
                </a:solidFill>
                <a:latin typeface="Calibri" panose="020F0502020204030204" pitchFamily="34" charset="0"/>
                <a:cs typeface="Calibri" panose="020F0502020204030204" pitchFamily="34" charset="0"/>
              </a:rPr>
              <a:t>modello</a:t>
            </a:r>
            <a:r>
              <a:rPr lang="en-GB" sz="1600" i="1" dirty="0">
                <a:solidFill>
                  <a:srgbClr val="0E101A"/>
                </a:solidFill>
                <a:latin typeface="Calibri" panose="020F0502020204030204" pitchFamily="34" charset="0"/>
                <a:cs typeface="Calibri" panose="020F0502020204030204" pitchFamily="34" charset="0"/>
              </a:rPr>
              <a:t> di </a:t>
            </a:r>
            <a:r>
              <a:rPr lang="en-GB" sz="1600" i="1" dirty="0" err="1">
                <a:solidFill>
                  <a:srgbClr val="0E101A"/>
                </a:solidFill>
                <a:latin typeface="Calibri" panose="020F0502020204030204" pitchFamily="34" charset="0"/>
                <a:cs typeface="Calibri" panose="020F0502020204030204" pitchFamily="34" charset="0"/>
              </a:rPr>
              <a:t>competenza</a:t>
            </a:r>
            <a:r>
              <a:rPr lang="en-GB" sz="1600" i="1" dirty="0">
                <a:solidFill>
                  <a:srgbClr val="0E101A"/>
                </a:solidFill>
                <a:latin typeface="Calibri" panose="020F0502020204030204" pitchFamily="34" charset="0"/>
                <a:cs typeface="Calibri" panose="020F0502020204030204" pitchFamily="34" charset="0"/>
              </a:rPr>
              <a:t> </a:t>
            </a:r>
            <a:r>
              <a:rPr lang="en-GB" sz="1600" i="1" dirty="0" err="1">
                <a:solidFill>
                  <a:srgbClr val="0E101A"/>
                </a:solidFill>
                <a:latin typeface="Calibri" panose="020F0502020204030204" pitchFamily="34" charset="0"/>
                <a:cs typeface="Calibri" panose="020F0502020204030204" pitchFamily="34" charset="0"/>
              </a:rPr>
              <a:t>completo</a:t>
            </a:r>
            <a:r>
              <a:rPr lang="en-GB" sz="1600" i="1" dirty="0">
                <a:solidFill>
                  <a:srgbClr val="0E101A"/>
                </a:solidFill>
                <a:latin typeface="Calibri" panose="020F0502020204030204" pitchFamily="34" charset="0"/>
                <a:cs typeface="Calibri" panose="020F0502020204030204" pitchFamily="34" charset="0"/>
              </a:rPr>
              <a:t> per </a:t>
            </a:r>
            <a:r>
              <a:rPr lang="en-GB" sz="1600" i="1" dirty="0" err="1">
                <a:solidFill>
                  <a:srgbClr val="0E101A"/>
                </a:solidFill>
                <a:latin typeface="Calibri" panose="020F0502020204030204" pitchFamily="34" charset="0"/>
                <a:cs typeface="Calibri" panose="020F0502020204030204" pitchFamily="34" charset="0"/>
              </a:rPr>
              <a:t>ogni</a:t>
            </a:r>
            <a:r>
              <a:rPr lang="en-GB" sz="1600" i="1" dirty="0">
                <a:solidFill>
                  <a:srgbClr val="0E101A"/>
                </a:solidFill>
                <a:latin typeface="Calibri" panose="020F0502020204030204" pitchFamily="34" charset="0"/>
                <a:cs typeface="Calibri" panose="020F0502020204030204" pitchFamily="34" charset="0"/>
              </a:rPr>
              <a:t> thread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70C0"/>
                </a:solidFill>
                <a:latin typeface="Calibri" panose="020F0502020204030204" pitchFamily="34" charset="0"/>
                <a:cs typeface="Calibri" panose="020F0502020204030204" pitchFamily="34" charset="0"/>
              </a:rPr>
              <a:t>1.2 </a:t>
            </a:r>
            <a:r>
              <a:rPr lang="en-US" sz="2000" dirty="0" err="1">
                <a:solidFill>
                  <a:srgbClr val="0070C0"/>
                </a:solidFill>
                <a:latin typeface="Calibri" panose="020F0502020204030204" pitchFamily="34" charset="0"/>
                <a:cs typeface="Calibri" panose="020F0502020204030204" pitchFamily="34" charset="0"/>
              </a:rPr>
              <a:t>Creatività</a:t>
            </a:r>
            <a:r>
              <a:rPr lang="en-US" sz="2000" dirty="0">
                <a:solidFill>
                  <a:srgbClr val="0070C0"/>
                </a:solidFill>
                <a:latin typeface="Calibri" panose="020F0502020204030204" pitchFamily="34" charset="0"/>
                <a:cs typeface="Calibri" panose="020F0502020204030204" pitchFamily="34" charset="0"/>
              </a:rPr>
              <a:t>: sotto-</a:t>
            </a:r>
            <a:r>
              <a:rPr lang="en-US" sz="2000" dirty="0" err="1">
                <a:solidFill>
                  <a:srgbClr val="0070C0"/>
                </a:solidFill>
                <a:latin typeface="Calibri" panose="020F0502020204030204" pitchFamily="34" charset="0"/>
                <a:cs typeface="Calibri" panose="020F0502020204030204" pitchFamily="34" charset="0"/>
              </a:rPr>
              <a:t>competenze</a:t>
            </a:r>
            <a:r>
              <a:rPr lang="en-US" sz="2000" dirty="0">
                <a:solidFill>
                  <a:srgbClr val="0070C0"/>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232283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831544"/>
          </a:xfrm>
          <a:prstGeom prst="rect">
            <a:avLst/>
          </a:prstGeom>
        </p:spPr>
        <p:txBody>
          <a:bodyPr wrap="square">
            <a:spAutoFit/>
          </a:bodyPr>
          <a:lstStyle/>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IMMAGINA</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PENSARE STRATEGICAMENTE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GUIDARE AZIONE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algn="just"/>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algn="just"/>
            <a:r>
              <a:rPr lang="en-GB" sz="1600" i="1" dirty="0" err="1">
                <a:solidFill>
                  <a:srgbClr val="0E101A"/>
                </a:solidFill>
                <a:latin typeface="Calibri" panose="020F0502020204030204" pitchFamily="34" charset="0"/>
                <a:cs typeface="Calibri" panose="020F0502020204030204" pitchFamily="34" charset="0"/>
              </a:rPr>
              <a:t>Pagina</a:t>
            </a:r>
            <a:r>
              <a:rPr lang="en-GB" sz="1600" i="1" dirty="0">
                <a:solidFill>
                  <a:srgbClr val="0E101A"/>
                </a:solidFill>
                <a:latin typeface="Calibri" panose="020F0502020204030204" pitchFamily="34" charset="0"/>
                <a:cs typeface="Calibri" panose="020F0502020204030204" pitchFamily="34" charset="0"/>
              </a:rPr>
              <a:t> 183 di </a:t>
            </a:r>
            <a:r>
              <a:rPr lang="en-GB" sz="1600" i="1" dirty="0" err="1">
                <a:solidFill>
                  <a:srgbClr val="0E101A"/>
                </a:solidFill>
                <a:latin typeface="Calibri" panose="020F0502020204030204" pitchFamily="34" charset="0"/>
                <a:cs typeface="Calibri" panose="020F0502020204030204" pitchFamily="34" charset="0"/>
              </a:rPr>
              <a:t>EntreComp</a:t>
            </a:r>
            <a:r>
              <a:rPr lang="en-GB" sz="1600" i="1" dirty="0">
                <a:solidFill>
                  <a:srgbClr val="0E101A"/>
                </a:solidFill>
                <a:latin typeface="Calibri" panose="020F0502020204030204" pitchFamily="34" charset="0"/>
                <a:cs typeface="Calibri" panose="020F0502020204030204" pitchFamily="34" charset="0"/>
              </a:rPr>
              <a:t> into Action per il </a:t>
            </a:r>
            <a:r>
              <a:rPr lang="en-GB" sz="1600" i="1" dirty="0" err="1">
                <a:solidFill>
                  <a:srgbClr val="0E101A"/>
                </a:solidFill>
                <a:latin typeface="Calibri" panose="020F0502020204030204" pitchFamily="34" charset="0"/>
                <a:cs typeface="Calibri" panose="020F0502020204030204" pitchFamily="34" charset="0"/>
              </a:rPr>
              <a:t>modello</a:t>
            </a:r>
            <a:r>
              <a:rPr lang="en-GB" sz="1600" i="1" dirty="0">
                <a:solidFill>
                  <a:srgbClr val="0E101A"/>
                </a:solidFill>
                <a:latin typeface="Calibri" panose="020F0502020204030204" pitchFamily="34" charset="0"/>
                <a:cs typeface="Calibri" panose="020F0502020204030204" pitchFamily="34" charset="0"/>
              </a:rPr>
              <a:t> di </a:t>
            </a:r>
            <a:r>
              <a:rPr lang="en-GB" sz="1600" i="1" dirty="0" err="1">
                <a:solidFill>
                  <a:srgbClr val="0E101A"/>
                </a:solidFill>
                <a:latin typeface="Calibri" panose="020F0502020204030204" pitchFamily="34" charset="0"/>
                <a:cs typeface="Calibri" panose="020F0502020204030204" pitchFamily="34" charset="0"/>
              </a:rPr>
              <a:t>profitto</a:t>
            </a:r>
            <a:r>
              <a:rPr lang="en-GB" sz="1600" i="1" dirty="0">
                <a:solidFill>
                  <a:srgbClr val="0E101A"/>
                </a:solidFill>
                <a:latin typeface="Calibri" panose="020F0502020204030204" pitchFamily="34" charset="0"/>
                <a:cs typeface="Calibri" panose="020F0502020204030204" pitchFamily="34" charset="0"/>
              </a:rPr>
              <a:t> </a:t>
            </a:r>
            <a:r>
              <a:rPr lang="en-GB" sz="1600" i="1" dirty="0" err="1">
                <a:solidFill>
                  <a:srgbClr val="0E101A"/>
                </a:solidFill>
                <a:latin typeface="Calibri" panose="020F0502020204030204" pitchFamily="34" charset="0"/>
                <a:cs typeface="Calibri" panose="020F0502020204030204" pitchFamily="34" charset="0"/>
              </a:rPr>
              <a:t>completo</a:t>
            </a:r>
            <a:r>
              <a:rPr lang="en-GB" sz="1600" i="1" dirty="0">
                <a:solidFill>
                  <a:srgbClr val="0E101A"/>
                </a:solidFill>
                <a:latin typeface="Calibri" panose="020F0502020204030204" pitchFamily="34" charset="0"/>
                <a:cs typeface="Calibri" panose="020F0502020204030204" pitchFamily="34" charset="0"/>
              </a:rPr>
              <a:t> per </a:t>
            </a:r>
            <a:r>
              <a:rPr lang="en-GB" sz="1600" i="1" dirty="0" err="1">
                <a:solidFill>
                  <a:srgbClr val="0E101A"/>
                </a:solidFill>
                <a:latin typeface="Calibri" panose="020F0502020204030204" pitchFamily="34" charset="0"/>
                <a:cs typeface="Calibri" panose="020F0502020204030204" pitchFamily="34" charset="0"/>
              </a:rPr>
              <a:t>ogni</a:t>
            </a:r>
            <a:r>
              <a:rPr lang="en-GB" sz="1600" i="1" dirty="0">
                <a:solidFill>
                  <a:srgbClr val="0E101A"/>
                </a:solidFill>
                <a:latin typeface="Calibri" panose="020F0502020204030204" pitchFamily="34" charset="0"/>
                <a:cs typeface="Calibri" panose="020F0502020204030204" pitchFamily="34" charset="0"/>
              </a:rPr>
              <a:t> thread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70C0"/>
                </a:solidFill>
                <a:latin typeface="Calibri" panose="020F0502020204030204" pitchFamily="34" charset="0"/>
                <a:cs typeface="Calibri" panose="020F0502020204030204" pitchFamily="34" charset="0"/>
              </a:rPr>
              <a:t>1.3 </a:t>
            </a:r>
            <a:r>
              <a:rPr lang="en-US" sz="2000" dirty="0" err="1">
                <a:solidFill>
                  <a:srgbClr val="0070C0"/>
                </a:solidFill>
                <a:latin typeface="Calibri" panose="020F0502020204030204" pitchFamily="34" charset="0"/>
                <a:cs typeface="Calibri" panose="020F0502020204030204" pitchFamily="34" charset="0"/>
              </a:rPr>
              <a:t>Visione</a:t>
            </a:r>
            <a:r>
              <a:rPr lang="en-US" sz="2000" dirty="0">
                <a:solidFill>
                  <a:srgbClr val="0070C0"/>
                </a:solidFill>
                <a:latin typeface="Calibri" panose="020F0502020204030204" pitchFamily="34" charset="0"/>
                <a:cs typeface="Calibri" panose="020F0502020204030204" pitchFamily="34" charset="0"/>
              </a:rPr>
              <a:t>: sotto-</a:t>
            </a:r>
            <a:r>
              <a:rPr lang="en-US" sz="2000" dirty="0" err="1">
                <a:solidFill>
                  <a:srgbClr val="0070C0"/>
                </a:solidFill>
                <a:latin typeface="Calibri" panose="020F0502020204030204" pitchFamily="34" charset="0"/>
                <a:cs typeface="Calibri" panose="020F0502020204030204" pitchFamily="34" charset="0"/>
              </a:rPr>
              <a:t>competenze</a:t>
            </a:r>
            <a:endParaRPr lang="en-US" sz="2000" dirty="0">
              <a:solidFill>
                <a:srgbClr val="0070C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2733468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831544"/>
          </a:xfrm>
          <a:prstGeom prst="rect">
            <a:avLst/>
          </a:prstGeom>
        </p:spPr>
        <p:txBody>
          <a:bodyPr wrap="square">
            <a:spAutoFit/>
          </a:bodyPr>
          <a:lstStyle/>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RICONOSCERE IL VALORE DELLE IDEE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CONDIVIDERE E PROTEGGERE LE IDEE</a:t>
            </a:r>
          </a:p>
          <a:p>
            <a:pPr algn="just"/>
            <a:endParaRPr lang="en-GB" sz="10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panose="020F0502020204030204" pitchFamily="34" charset="0"/>
                <a:cs typeface="Calibri" panose="020F0502020204030204" pitchFamily="34" charset="0"/>
              </a:rPr>
              <a:t>Pagina</a:t>
            </a:r>
            <a:r>
              <a:rPr lang="en-GB" i="1" dirty="0">
                <a:solidFill>
                  <a:schemeClr val="tx1"/>
                </a:solidFill>
                <a:latin typeface="Calibri" panose="020F0502020204030204" pitchFamily="34" charset="0"/>
                <a:cs typeface="Calibri" panose="020F0502020204030204" pitchFamily="34" charset="0"/>
              </a:rPr>
              <a:t> 184 di EntreComp into Action </a:t>
            </a:r>
            <a:r>
              <a:rPr lang="en-GB" i="1" dirty="0">
                <a:solidFill>
                  <a:srgbClr val="0E101A"/>
                </a:solidFill>
                <a:latin typeface="Calibri" panose="020F0502020204030204" pitchFamily="34" charset="0"/>
                <a:cs typeface="Calibri" panose="020F0502020204030204" pitchFamily="34" charset="0"/>
              </a:rPr>
              <a:t>per il </a:t>
            </a:r>
            <a:r>
              <a:rPr lang="en-GB" i="1" dirty="0" err="1">
                <a:solidFill>
                  <a:srgbClr val="0E101A"/>
                </a:solidFill>
                <a:latin typeface="Calibri" panose="020F0502020204030204" pitchFamily="34" charset="0"/>
                <a:cs typeface="Calibri" panose="020F0502020204030204" pitchFamily="34" charset="0"/>
              </a:rPr>
              <a:t>modello</a:t>
            </a:r>
            <a:r>
              <a:rPr lang="en-GB" i="1" dirty="0">
                <a:solidFill>
                  <a:srgbClr val="0E101A"/>
                </a:solidFill>
                <a:latin typeface="Calibri" panose="020F0502020204030204" pitchFamily="34" charset="0"/>
                <a:cs typeface="Calibri" panose="020F0502020204030204" pitchFamily="34" charset="0"/>
              </a:rPr>
              <a:t> di </a:t>
            </a:r>
            <a:r>
              <a:rPr lang="en-GB" i="1" dirty="0" err="1">
                <a:solidFill>
                  <a:srgbClr val="0E101A"/>
                </a:solidFill>
                <a:latin typeface="Calibri" panose="020F0502020204030204" pitchFamily="34" charset="0"/>
                <a:cs typeface="Calibri" panose="020F0502020204030204" pitchFamily="34" charset="0"/>
              </a:rPr>
              <a:t>profitto</a:t>
            </a:r>
            <a:r>
              <a:rPr lang="en-GB" i="1" dirty="0">
                <a:solidFill>
                  <a:srgbClr val="0E101A"/>
                </a:solidFill>
                <a:latin typeface="Calibri" panose="020F0502020204030204" pitchFamily="34" charset="0"/>
                <a:cs typeface="Calibri" panose="020F0502020204030204" pitchFamily="34" charset="0"/>
              </a:rPr>
              <a:t> </a:t>
            </a:r>
            <a:r>
              <a:rPr lang="en-GB" i="1" dirty="0" err="1">
                <a:solidFill>
                  <a:srgbClr val="0E101A"/>
                </a:solidFill>
                <a:latin typeface="Calibri" panose="020F0502020204030204" pitchFamily="34" charset="0"/>
                <a:cs typeface="Calibri" panose="020F0502020204030204" pitchFamily="34" charset="0"/>
              </a:rPr>
              <a:t>completo</a:t>
            </a:r>
            <a:r>
              <a:rPr lang="en-GB" i="1" dirty="0">
                <a:solidFill>
                  <a:srgbClr val="0E101A"/>
                </a:solidFill>
                <a:latin typeface="Calibri" panose="020F0502020204030204" pitchFamily="34" charset="0"/>
                <a:cs typeface="Calibri" panose="020F0502020204030204" pitchFamily="34" charset="0"/>
              </a:rPr>
              <a:t> per </a:t>
            </a:r>
            <a:r>
              <a:rPr lang="en-GB" i="1" dirty="0" err="1">
                <a:solidFill>
                  <a:srgbClr val="0E101A"/>
                </a:solidFill>
                <a:latin typeface="Calibri" panose="020F0502020204030204" pitchFamily="34" charset="0"/>
                <a:cs typeface="Calibri" panose="020F0502020204030204" pitchFamily="34" charset="0"/>
              </a:rPr>
              <a:t>ogni</a:t>
            </a:r>
            <a:r>
              <a:rPr lang="en-GB" i="1" dirty="0">
                <a:solidFill>
                  <a:srgbClr val="0E101A"/>
                </a:solidFill>
                <a:latin typeface="Calibri" panose="020F0502020204030204" pitchFamily="34" charset="0"/>
                <a:cs typeface="Calibri" panose="020F0502020204030204" pitchFamily="34" charset="0"/>
              </a:rPr>
              <a:t> thread </a:t>
            </a:r>
            <a:endParaRPr lang="en-GB" i="1" dirty="0">
              <a:solidFill>
                <a:schemeClr val="tx1"/>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70C0"/>
                </a:solidFill>
                <a:latin typeface="Calibri" panose="020F0502020204030204" pitchFamily="34" charset="0"/>
                <a:cs typeface="Calibri" panose="020F0502020204030204" pitchFamily="34" charset="0"/>
              </a:rPr>
              <a:t>1.4 </a:t>
            </a:r>
            <a:r>
              <a:rPr lang="en-US" sz="2000" dirty="0" err="1">
                <a:solidFill>
                  <a:srgbClr val="0070C0"/>
                </a:solidFill>
                <a:latin typeface="Calibri" panose="020F0502020204030204" pitchFamily="34" charset="0"/>
                <a:cs typeface="Calibri" panose="020F0502020204030204" pitchFamily="34" charset="0"/>
              </a:rPr>
              <a:t>Valorizzare</a:t>
            </a:r>
            <a:r>
              <a:rPr lang="en-US" sz="2000" dirty="0">
                <a:solidFill>
                  <a:srgbClr val="0070C0"/>
                </a:solidFill>
                <a:latin typeface="Calibri" panose="020F0502020204030204" pitchFamily="34" charset="0"/>
                <a:cs typeface="Calibri" panose="020F0502020204030204" pitchFamily="34" charset="0"/>
              </a:rPr>
              <a:t> le idee: sotto-</a:t>
            </a:r>
            <a:r>
              <a:rPr lang="en-US" sz="2000" dirty="0" err="1">
                <a:solidFill>
                  <a:srgbClr val="0070C0"/>
                </a:solidFill>
                <a:latin typeface="Calibri" panose="020F0502020204030204" pitchFamily="34" charset="0"/>
                <a:cs typeface="Calibri" panose="020F0502020204030204" pitchFamily="34" charset="0"/>
              </a:rPr>
              <a:t>competenze</a:t>
            </a:r>
            <a:r>
              <a:rPr lang="en-US" sz="2000" dirty="0">
                <a:solidFill>
                  <a:srgbClr val="0070C0"/>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161068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708434"/>
          </a:xfrm>
          <a:prstGeom prst="rect">
            <a:avLst/>
          </a:prstGeom>
        </p:spPr>
        <p:txBody>
          <a:bodyPr wrap="square">
            <a:spAutoFit/>
          </a:bodyPr>
          <a:lstStyle/>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COMPORTATI ETICAMENTE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PENSA SOSTENIBILMENTE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VALUTA L’IMPATTO</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SII RESPONSABILE</a:t>
            </a:r>
          </a:p>
          <a:p>
            <a:pPr algn="just"/>
            <a:endParaRPr lang="en-GB" sz="10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panose="020F0502020204030204" pitchFamily="34" charset="0"/>
                <a:cs typeface="Calibri" panose="020F0502020204030204" pitchFamily="34" charset="0"/>
              </a:rPr>
              <a:t>Pagine</a:t>
            </a:r>
            <a:r>
              <a:rPr lang="en-GB" i="1" dirty="0">
                <a:solidFill>
                  <a:schemeClr val="tx1"/>
                </a:solidFill>
                <a:latin typeface="Calibri" panose="020F0502020204030204" pitchFamily="34" charset="0"/>
                <a:cs typeface="Calibri" panose="020F0502020204030204" pitchFamily="34" charset="0"/>
              </a:rPr>
              <a:t> 185 e 186 di EntreComp into Action per il </a:t>
            </a:r>
            <a:r>
              <a:rPr lang="en-GB" i="1" dirty="0" err="1">
                <a:solidFill>
                  <a:schemeClr val="tx1"/>
                </a:solidFill>
                <a:latin typeface="Calibri" panose="020F0502020204030204" pitchFamily="34" charset="0"/>
                <a:cs typeface="Calibri" panose="020F0502020204030204" pitchFamily="34" charset="0"/>
              </a:rPr>
              <a:t>modello</a:t>
            </a:r>
            <a:r>
              <a:rPr lang="en-GB" i="1" dirty="0">
                <a:solidFill>
                  <a:schemeClr val="tx1"/>
                </a:solidFill>
                <a:latin typeface="Calibri" panose="020F0502020204030204" pitchFamily="34" charset="0"/>
                <a:cs typeface="Calibri" panose="020F0502020204030204" pitchFamily="34" charset="0"/>
              </a:rPr>
              <a:t> di </a:t>
            </a:r>
            <a:r>
              <a:rPr lang="en-GB" i="1" dirty="0" err="1">
                <a:solidFill>
                  <a:schemeClr val="tx1"/>
                </a:solidFill>
                <a:latin typeface="Calibri" panose="020F0502020204030204" pitchFamily="34" charset="0"/>
                <a:cs typeface="Calibri" panose="020F0502020204030204" pitchFamily="34" charset="0"/>
              </a:rPr>
              <a:t>profitto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completo</a:t>
            </a:r>
            <a:r>
              <a:rPr lang="en-GB" i="1" dirty="0">
                <a:solidFill>
                  <a:schemeClr val="tx1"/>
                </a:solidFill>
                <a:latin typeface="Calibri" panose="020F0502020204030204" pitchFamily="34" charset="0"/>
                <a:cs typeface="Calibri" panose="020F0502020204030204" pitchFamily="34" charset="0"/>
              </a:rPr>
              <a:t> per </a:t>
            </a:r>
            <a:r>
              <a:rPr lang="en-GB" i="1" dirty="0" err="1">
                <a:solidFill>
                  <a:schemeClr val="tx1"/>
                </a:solidFill>
                <a:latin typeface="Calibri" panose="020F0502020204030204" pitchFamily="34" charset="0"/>
                <a:cs typeface="Calibri" panose="020F0502020204030204" pitchFamily="34" charset="0"/>
              </a:rPr>
              <a:t>ogni</a:t>
            </a:r>
            <a:r>
              <a:rPr lang="en-GB" i="1" dirty="0">
                <a:solidFill>
                  <a:schemeClr val="tx1"/>
                </a:solidFill>
                <a:latin typeface="Calibri" panose="020F0502020204030204" pitchFamily="34" charset="0"/>
                <a:cs typeface="Calibri" panose="020F0502020204030204" pitchFamily="34" charset="0"/>
              </a:rPr>
              <a:t> thread</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70C0"/>
                </a:solidFill>
                <a:latin typeface="Calibri" panose="020F0502020204030204" pitchFamily="34" charset="0"/>
                <a:cs typeface="Calibri" panose="020F0502020204030204" pitchFamily="34" charset="0"/>
              </a:rPr>
              <a:t>1.5 </a:t>
            </a:r>
            <a:r>
              <a:rPr lang="en-US" sz="2000" dirty="0" err="1">
                <a:solidFill>
                  <a:srgbClr val="0070C0"/>
                </a:solidFill>
                <a:latin typeface="Calibri" panose="020F0502020204030204" pitchFamily="34" charset="0"/>
                <a:cs typeface="Calibri" panose="020F0502020204030204" pitchFamily="34" charset="0"/>
              </a:rPr>
              <a:t>Pensiero</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etico</a:t>
            </a:r>
            <a:r>
              <a:rPr lang="en-US" sz="2000" dirty="0">
                <a:solidFill>
                  <a:srgbClr val="0070C0"/>
                </a:solidFill>
                <a:latin typeface="Calibri" panose="020F0502020204030204" pitchFamily="34" charset="0"/>
                <a:cs typeface="Calibri" panose="020F0502020204030204" pitchFamily="34" charset="0"/>
              </a:rPr>
              <a:t> e </a:t>
            </a:r>
            <a:r>
              <a:rPr lang="en-US" sz="2000" dirty="0" err="1">
                <a:solidFill>
                  <a:srgbClr val="0070C0"/>
                </a:solidFill>
                <a:latin typeface="Calibri" panose="020F0502020204030204" pitchFamily="34" charset="0"/>
                <a:cs typeface="Calibri" panose="020F0502020204030204" pitchFamily="34" charset="0"/>
              </a:rPr>
              <a:t>sostenibile</a:t>
            </a:r>
            <a:r>
              <a:rPr lang="en-US" sz="2000" dirty="0">
                <a:solidFill>
                  <a:srgbClr val="0070C0"/>
                </a:solidFill>
                <a:latin typeface="Calibri" panose="020F0502020204030204" pitchFamily="34" charset="0"/>
                <a:cs typeface="Calibri" panose="020F0502020204030204" pitchFamily="34" charset="0"/>
              </a:rPr>
              <a:t>: sotto-</a:t>
            </a:r>
            <a:r>
              <a:rPr lang="en-US" sz="2000" dirty="0" err="1">
                <a:solidFill>
                  <a:srgbClr val="0070C0"/>
                </a:solidFill>
                <a:latin typeface="Calibri" panose="020F0502020204030204" pitchFamily="34" charset="0"/>
                <a:cs typeface="Calibri" panose="020F0502020204030204" pitchFamily="34" charset="0"/>
              </a:rPr>
              <a:t>competenze</a:t>
            </a:r>
            <a:endParaRPr lang="en-US" sz="2000" dirty="0">
              <a:solidFill>
                <a:srgbClr val="0070C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239805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solidFill>
                  <a:schemeClr val="tx1"/>
                </a:solidFill>
              </a:rPr>
              <a:t>INDICE</a:t>
            </a:r>
            <a:endParaRPr sz="2200" dirty="0">
              <a:solidFill>
                <a:schemeClr val="tx1"/>
              </a:solidFill>
            </a:endParaRPr>
          </a:p>
        </p:txBody>
      </p:sp>
      <p:sp>
        <p:nvSpPr>
          <p:cNvPr id="4" name="Rectángulo 3"/>
          <p:cNvSpPr/>
          <p:nvPr/>
        </p:nvSpPr>
        <p:spPr>
          <a:xfrm>
            <a:off x="388419" y="957739"/>
            <a:ext cx="7942780" cy="3877985"/>
          </a:xfrm>
          <a:prstGeom prst="rect">
            <a:avLst/>
          </a:prstGeom>
        </p:spPr>
        <p:txBody>
          <a:bodyPr wrap="square">
            <a:spAutoFit/>
          </a:bodyPr>
          <a:lstStyle/>
          <a:p>
            <a:pPr marL="285750" lvl="0" indent="-285750">
              <a:buClr>
                <a:schemeClr val="dk1"/>
              </a:buClr>
              <a:buSzPts val="1100"/>
              <a:buFont typeface="Arial" panose="020B0604020202020204" pitchFamily="34" charset="0"/>
              <a:buChar char="•"/>
            </a:pPr>
            <a:r>
              <a:rPr lang="en-GB" dirty="0" err="1">
                <a:solidFill>
                  <a:srgbClr val="2ABBAD"/>
                </a:solidFill>
                <a:latin typeface="Calibri" panose="020F0502020204030204" pitchFamily="34" charset="0"/>
                <a:cs typeface="Calibri" panose="020F0502020204030204" pitchFamily="34" charset="0"/>
              </a:rPr>
              <a:t>Introduzione</a:t>
            </a:r>
            <a:r>
              <a:rPr lang="en-GB" dirty="0">
                <a:solidFill>
                  <a:srgbClr val="2ABBAD"/>
                </a:solidFill>
                <a:latin typeface="Calibri" panose="020F0502020204030204" pitchFamily="34" charset="0"/>
                <a:cs typeface="Calibri" panose="020F0502020204030204" pitchFamily="34" charset="0"/>
              </a:rPr>
              <a:t> e Background</a:t>
            </a:r>
          </a:p>
          <a:p>
            <a:pPr lvl="0">
              <a:buClr>
                <a:schemeClr val="dk1"/>
              </a:buClr>
              <a:buSzPts val="1100"/>
            </a:pPr>
            <a:r>
              <a:rPr lang="en-GB" dirty="0">
                <a:solidFill>
                  <a:schemeClr val="tx1"/>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Da dove </a:t>
            </a:r>
            <a:r>
              <a:rPr lang="en-GB" sz="1200" dirty="0" err="1">
                <a:solidFill>
                  <a:schemeClr val="tx1"/>
                </a:solidFill>
                <a:latin typeface="Calibri" panose="020F0502020204030204" pitchFamily="34" charset="0"/>
                <a:cs typeface="Calibri" panose="020F0502020204030204" pitchFamily="34" charset="0"/>
              </a:rPr>
              <a:t>originano</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questi</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quadri</a:t>
            </a:r>
            <a:r>
              <a:rPr lang="en-GB" sz="1200" dirty="0">
                <a:solidFill>
                  <a:schemeClr val="tx1"/>
                </a:solidFill>
                <a:latin typeface="Calibri" panose="020F0502020204030204" pitchFamily="34" charset="0"/>
                <a:cs typeface="Calibri" panose="020F0502020204030204" pitchFamily="34" charset="0"/>
              </a:rPr>
              <a:t> di </a:t>
            </a:r>
            <a:r>
              <a:rPr lang="en-GB" sz="1200" dirty="0" err="1">
                <a:solidFill>
                  <a:schemeClr val="tx1"/>
                </a:solidFill>
                <a:latin typeface="Calibri" panose="020F0502020204030204" pitchFamily="34" charset="0"/>
                <a:cs typeface="Calibri" panose="020F0502020204030204" pitchFamily="34" charset="0"/>
              </a:rPr>
              <a:t>riferimento</a:t>
            </a:r>
            <a:r>
              <a:rPr lang="en-GB" sz="1200" dirty="0">
                <a:solidFill>
                  <a:schemeClr val="tx1"/>
                </a:solidFill>
                <a:latin typeface="Calibri" panose="020F0502020204030204" pitchFamily="34" charset="0"/>
                <a:cs typeface="Calibri" panose="020F0502020204030204" pitchFamily="34" charset="0"/>
              </a:rPr>
              <a:t>?</a:t>
            </a:r>
          </a:p>
          <a:p>
            <a:pPr lvl="0">
              <a:buClr>
                <a:schemeClr val="dk1"/>
              </a:buClr>
              <a:buSzPts val="1100"/>
            </a:pP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Competenze</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chiave</a:t>
            </a:r>
            <a:r>
              <a:rPr lang="en-GB" sz="1200" dirty="0">
                <a:solidFill>
                  <a:schemeClr val="tx1"/>
                </a:solidFill>
                <a:latin typeface="Calibri" panose="020F0502020204030204" pitchFamily="34" charset="0"/>
                <a:cs typeface="Calibri" panose="020F0502020204030204" pitchFamily="34" charset="0"/>
              </a:rPr>
              <a:t> per una </a:t>
            </a:r>
            <a:r>
              <a:rPr lang="en-GB" sz="1200" i="1" dirty="0">
                <a:solidFill>
                  <a:schemeClr val="tx1"/>
                </a:solidFill>
                <a:latin typeface="Calibri" panose="020F0502020204030204" pitchFamily="34" charset="0"/>
                <a:cs typeface="Calibri" panose="020F0502020204030204" pitchFamily="34" charset="0"/>
              </a:rPr>
              <a:t>lifelong learning</a:t>
            </a:r>
          </a:p>
          <a:p>
            <a:pPr lvl="0">
              <a:buClr>
                <a:schemeClr val="dk1"/>
              </a:buClr>
              <a:buSzPts val="1100"/>
            </a:pP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Competenze</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digitali</a:t>
            </a:r>
            <a:r>
              <a:rPr lang="en-GB" sz="1200" dirty="0">
                <a:solidFill>
                  <a:schemeClr val="tx1"/>
                </a:solidFill>
                <a:latin typeface="Calibri" panose="020F0502020204030204" pitchFamily="34" charset="0"/>
                <a:cs typeface="Calibri" panose="020F0502020204030204" pitchFamily="34" charset="0"/>
              </a:rPr>
              <a:t> &amp; Senso di </a:t>
            </a:r>
            <a:r>
              <a:rPr lang="en-GB" sz="1200" dirty="0" err="1">
                <a:solidFill>
                  <a:schemeClr val="tx1"/>
                </a:solidFill>
                <a:latin typeface="Calibri" panose="020F0502020204030204" pitchFamily="34" charset="0"/>
                <a:cs typeface="Calibri" panose="020F0502020204030204" pitchFamily="34" charset="0"/>
              </a:rPr>
              <a:t>iniziativa</a:t>
            </a:r>
            <a:r>
              <a:rPr lang="en-GB" sz="1200" dirty="0">
                <a:solidFill>
                  <a:schemeClr val="tx1"/>
                </a:solidFill>
                <a:latin typeface="Calibri" panose="020F0502020204030204" pitchFamily="34" charset="0"/>
                <a:cs typeface="Calibri" panose="020F0502020204030204" pitchFamily="34" charset="0"/>
              </a:rPr>
              <a:t> ed </a:t>
            </a:r>
            <a:r>
              <a:rPr lang="en-GB" sz="1200" dirty="0" err="1">
                <a:solidFill>
                  <a:schemeClr val="tx1"/>
                </a:solidFill>
                <a:latin typeface="Calibri" panose="020F0502020204030204" pitchFamily="34" charset="0"/>
                <a:cs typeface="Calibri" panose="020F0502020204030204" pitchFamily="34" charset="0"/>
              </a:rPr>
              <a:t>imprenditoria</a:t>
            </a:r>
            <a:endParaRPr lang="en-GB" sz="500" dirty="0">
              <a:solidFill>
                <a:schemeClr val="tx1"/>
              </a:solidFill>
              <a:latin typeface="Calibri" panose="020F0502020204030204" pitchFamily="34" charset="0"/>
              <a:cs typeface="Calibri" panose="020F0502020204030204" pitchFamily="34" charset="0"/>
            </a:endParaRPr>
          </a:p>
          <a:p>
            <a:pPr marL="285750" indent="-285750">
              <a:buClr>
                <a:schemeClr val="dk1"/>
              </a:buClr>
              <a:buSzPts val="1100"/>
              <a:buFont typeface="Arial" panose="020B0604020202020204" pitchFamily="34" charset="0"/>
              <a:buChar char="•"/>
            </a:pPr>
            <a:r>
              <a:rPr lang="en-GB" dirty="0" err="1">
                <a:solidFill>
                  <a:srgbClr val="2ABBAD"/>
                </a:solidFill>
                <a:latin typeface="Calibri" panose="020F0502020204030204" pitchFamily="34" charset="0"/>
                <a:cs typeface="Calibri" panose="020F0502020204030204" pitchFamily="34" charset="0"/>
              </a:rPr>
              <a:t>Unità</a:t>
            </a:r>
            <a:r>
              <a:rPr lang="en-GB" dirty="0">
                <a:solidFill>
                  <a:srgbClr val="2ABBAD"/>
                </a:solidFill>
                <a:latin typeface="Calibri" panose="020F0502020204030204" pitchFamily="34" charset="0"/>
                <a:cs typeface="Calibri" panose="020F0502020204030204" pitchFamily="34" charset="0"/>
              </a:rPr>
              <a:t> 1: Cos’è </a:t>
            </a:r>
            <a:r>
              <a:rPr lang="en-GB" dirty="0" err="1">
                <a:solidFill>
                  <a:srgbClr val="2ABBAD"/>
                </a:solidFill>
                <a:latin typeface="Calibri" panose="020F0502020204030204" pitchFamily="34" charset="0"/>
                <a:cs typeface="Calibri" panose="020F0502020204030204" pitchFamily="34" charset="0"/>
              </a:rPr>
              <a:t>EntreComp</a:t>
            </a:r>
            <a:r>
              <a:rPr lang="en-GB" dirty="0">
                <a:solidFill>
                  <a:srgbClr val="2ABBAD"/>
                </a:solidFill>
                <a:latin typeface="Calibri" panose="020F0502020204030204" pitchFamily="34" charset="0"/>
                <a:cs typeface="Calibri" panose="020F0502020204030204" pitchFamily="34" charset="0"/>
              </a:rPr>
              <a:t>?</a:t>
            </a:r>
          </a:p>
          <a:p>
            <a:pPr>
              <a:buClr>
                <a:schemeClr val="dk1"/>
              </a:buClr>
              <a:buSzPts val="1100"/>
            </a:pPr>
            <a:r>
              <a:rPr lang="en-GB" dirty="0">
                <a:solidFill>
                  <a:schemeClr val="tx1"/>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Il </a:t>
            </a:r>
            <a:r>
              <a:rPr lang="en-GB" sz="1200" dirty="0" err="1">
                <a:solidFill>
                  <a:schemeClr val="tx1"/>
                </a:solidFill>
                <a:latin typeface="Calibri" panose="020F0502020204030204" pitchFamily="34" charset="0"/>
                <a:cs typeface="Calibri" panose="020F0502020204030204" pitchFamily="34" charset="0"/>
              </a:rPr>
              <a:t>quadro</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delle</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competenze</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imprenditoriali</a:t>
            </a:r>
            <a:endParaRPr lang="en-GB" sz="1200" dirty="0">
              <a:solidFill>
                <a:schemeClr val="tx1"/>
              </a:solidFill>
              <a:latin typeface="Calibri" panose="020F0502020204030204" pitchFamily="34" charset="0"/>
              <a:cs typeface="Calibri" panose="020F0502020204030204" pitchFamily="34" charset="0"/>
            </a:endParaRPr>
          </a:p>
          <a:p>
            <a:pPr>
              <a:buClr>
                <a:schemeClr val="dk1"/>
              </a:buClr>
              <a:buSzPts val="1100"/>
            </a:pPr>
            <a:r>
              <a:rPr lang="en-GB" sz="1200" dirty="0">
                <a:solidFill>
                  <a:schemeClr val="tx1"/>
                </a:solidFill>
                <a:latin typeface="Calibri" panose="020F0502020204030204" pitchFamily="34" charset="0"/>
                <a:cs typeface="Calibri" panose="020F0502020204030204" pitchFamily="34" charset="0"/>
              </a:rPr>
              <a:t>	Design e </a:t>
            </a:r>
            <a:r>
              <a:rPr lang="en-GB" sz="1200" dirty="0" err="1">
                <a:solidFill>
                  <a:schemeClr val="tx1"/>
                </a:solidFill>
                <a:latin typeface="Calibri" panose="020F0502020204030204" pitchFamily="34" charset="0"/>
                <a:cs typeface="Calibri" panose="020F0502020204030204" pitchFamily="34" charset="0"/>
              </a:rPr>
              <a:t>struttura</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dell’EntreComp</a:t>
            </a:r>
            <a:endParaRPr lang="en-GB" sz="1200" dirty="0">
              <a:solidFill>
                <a:schemeClr val="tx1"/>
              </a:solidFill>
              <a:latin typeface="Calibri" panose="020F0502020204030204" pitchFamily="34" charset="0"/>
              <a:cs typeface="Calibri" panose="020F0502020204030204" pitchFamily="34" charset="0"/>
            </a:endParaRPr>
          </a:p>
          <a:p>
            <a:pPr>
              <a:buClr>
                <a:schemeClr val="dk1"/>
              </a:buClr>
              <a:buSzPts val="1100"/>
            </a:pPr>
            <a:r>
              <a:rPr lang="en-GB" sz="1200" dirty="0">
                <a:solidFill>
                  <a:schemeClr val="tx1"/>
                </a:solidFill>
                <a:latin typeface="Calibri" panose="020F0502020204030204" pitchFamily="34" charset="0"/>
                <a:cs typeface="Calibri" panose="020F0502020204030204" pitchFamily="34" charset="0"/>
              </a:rPr>
              <a:t>	Le 15 </a:t>
            </a:r>
            <a:r>
              <a:rPr lang="en-GB" sz="1200" dirty="0" err="1">
                <a:solidFill>
                  <a:schemeClr val="tx1"/>
                </a:solidFill>
                <a:latin typeface="Calibri" panose="020F0502020204030204" pitchFamily="34" charset="0"/>
                <a:cs typeface="Calibri" panose="020F0502020204030204" pitchFamily="34" charset="0"/>
              </a:rPr>
              <a:t>competenze</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dell’EntreComp</a:t>
            </a:r>
            <a:r>
              <a:rPr lang="en-GB" sz="1200" dirty="0">
                <a:solidFill>
                  <a:schemeClr val="tx1"/>
                </a:solidFill>
                <a:latin typeface="Calibri" panose="020F0502020204030204" pitchFamily="34" charset="0"/>
                <a:cs typeface="Calibri" panose="020F0502020204030204" pitchFamily="34" charset="0"/>
              </a:rPr>
              <a:t> </a:t>
            </a:r>
          </a:p>
          <a:p>
            <a:pPr>
              <a:buClr>
                <a:schemeClr val="dk1"/>
              </a:buClr>
              <a:buSzPts val="1100"/>
            </a:pPr>
            <a:r>
              <a:rPr lang="en-GB" sz="1200" dirty="0">
                <a:solidFill>
                  <a:schemeClr val="tx1"/>
                </a:solidFill>
                <a:latin typeface="Calibri" panose="020F0502020204030204" pitchFamily="34" charset="0"/>
                <a:cs typeface="Calibri" panose="020F0502020204030204" pitchFamily="34" charset="0"/>
              </a:rPr>
              <a:t>	Il </a:t>
            </a:r>
            <a:r>
              <a:rPr lang="en-GB" sz="1200" dirty="0" err="1">
                <a:solidFill>
                  <a:schemeClr val="tx1"/>
                </a:solidFill>
                <a:latin typeface="Calibri" panose="020F0502020204030204" pitchFamily="34" charset="0"/>
                <a:cs typeface="Calibri" panose="020F0502020204030204" pitchFamily="34" charset="0"/>
              </a:rPr>
              <a:t>modello</a:t>
            </a:r>
            <a:r>
              <a:rPr lang="en-GB" sz="1200" dirty="0">
                <a:solidFill>
                  <a:schemeClr val="tx1"/>
                </a:solidFill>
                <a:latin typeface="Calibri" panose="020F0502020204030204" pitchFamily="34" charset="0"/>
                <a:cs typeface="Calibri" panose="020F0502020204030204" pitchFamily="34" charset="0"/>
              </a:rPr>
              <a:t> di </a:t>
            </a:r>
            <a:r>
              <a:rPr lang="en-GB" sz="1200" dirty="0" err="1">
                <a:solidFill>
                  <a:schemeClr val="tx1"/>
                </a:solidFill>
                <a:latin typeface="Calibri" panose="020F0502020204030204" pitchFamily="34" charset="0"/>
                <a:cs typeface="Calibri" panose="020F0502020204030204" pitchFamily="34" charset="0"/>
              </a:rPr>
              <a:t>competenza</a:t>
            </a:r>
            <a:r>
              <a:rPr lang="en-GB" sz="1200" dirty="0">
                <a:solidFill>
                  <a:schemeClr val="tx1"/>
                </a:solidFill>
                <a:latin typeface="Calibri" panose="020F0502020204030204" pitchFamily="34" charset="0"/>
                <a:cs typeface="Calibri" panose="020F0502020204030204" pitchFamily="34" charset="0"/>
              </a:rPr>
              <a:t> a 8 </a:t>
            </a:r>
            <a:r>
              <a:rPr lang="en-GB" sz="1200" dirty="0" err="1">
                <a:solidFill>
                  <a:schemeClr val="tx1"/>
                </a:solidFill>
                <a:latin typeface="Calibri" panose="020F0502020204030204" pitchFamily="34" charset="0"/>
                <a:cs typeface="Calibri" panose="020F0502020204030204" pitchFamily="34" charset="0"/>
              </a:rPr>
              <a:t>livelli</a:t>
            </a:r>
            <a:r>
              <a:rPr lang="en-GB" sz="1200" dirty="0">
                <a:solidFill>
                  <a:schemeClr val="tx1"/>
                </a:solidFill>
                <a:latin typeface="Calibri" panose="020F0502020204030204" pitchFamily="34" charset="0"/>
                <a:cs typeface="Calibri" panose="020F0502020204030204" pitchFamily="34" charset="0"/>
              </a:rPr>
              <a:t> - uno schema </a:t>
            </a:r>
            <a:r>
              <a:rPr lang="en-GB" sz="1200" dirty="0" err="1">
                <a:solidFill>
                  <a:schemeClr val="tx1"/>
                </a:solidFill>
                <a:latin typeface="Calibri" panose="020F0502020204030204" pitchFamily="34" charset="0"/>
                <a:cs typeface="Calibri" panose="020F0502020204030204" pitchFamily="34" charset="0"/>
              </a:rPr>
              <a:t>generale</a:t>
            </a:r>
            <a:endParaRPr lang="en-GB" sz="1200" dirty="0">
              <a:solidFill>
                <a:schemeClr val="tx1"/>
              </a:solidFill>
              <a:latin typeface="Calibri" panose="020F0502020204030204" pitchFamily="34" charset="0"/>
              <a:cs typeface="Calibri" panose="020F0502020204030204" pitchFamily="34" charset="0"/>
            </a:endParaRPr>
          </a:p>
          <a:p>
            <a:pPr>
              <a:buClr>
                <a:schemeClr val="dk1"/>
              </a:buClr>
              <a:buSzPts val="1100"/>
            </a:pPr>
            <a:r>
              <a:rPr lang="en-GB" sz="1200" dirty="0">
                <a:solidFill>
                  <a:schemeClr val="tx1"/>
                </a:solidFill>
                <a:latin typeface="Calibri" panose="020F0502020204030204" pitchFamily="34" charset="0"/>
                <a:cs typeface="Calibri" panose="020F0502020204030204" pitchFamily="34" charset="0"/>
              </a:rPr>
              <a:t>	Cosa </a:t>
            </a:r>
            <a:r>
              <a:rPr lang="en-GB" sz="1200" dirty="0" err="1">
                <a:solidFill>
                  <a:schemeClr val="tx1"/>
                </a:solidFill>
                <a:latin typeface="Calibri" panose="020F0502020204030204" pitchFamily="34" charset="0"/>
                <a:cs typeface="Calibri" panose="020F0502020204030204" pitchFamily="34" charset="0"/>
              </a:rPr>
              <a:t>si</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può</a:t>
            </a:r>
            <a:r>
              <a:rPr lang="en-GB" sz="1200" dirty="0">
                <a:solidFill>
                  <a:schemeClr val="tx1"/>
                </a:solidFill>
                <a:latin typeface="Calibri" panose="020F0502020204030204" pitchFamily="34" charset="0"/>
                <a:cs typeface="Calibri" panose="020F0502020204030204" pitchFamily="34" charset="0"/>
              </a:rPr>
              <a:t> fare con </a:t>
            </a:r>
            <a:r>
              <a:rPr lang="en-GB" sz="1200" dirty="0" err="1">
                <a:solidFill>
                  <a:schemeClr val="tx1"/>
                </a:solidFill>
                <a:latin typeface="Calibri" panose="020F0502020204030204" pitchFamily="34" charset="0"/>
                <a:cs typeface="Calibri" panose="020F0502020204030204" pitchFamily="34" charset="0"/>
              </a:rPr>
              <a:t>EntreComp</a:t>
            </a:r>
            <a:endParaRPr lang="en-GB" sz="1200" dirty="0">
              <a:solidFill>
                <a:schemeClr val="tx1"/>
              </a:solidFill>
              <a:latin typeface="Calibri" panose="020F0502020204030204" pitchFamily="34" charset="0"/>
              <a:cs typeface="Calibri" panose="020F0502020204030204" pitchFamily="34" charset="0"/>
            </a:endParaRPr>
          </a:p>
          <a:p>
            <a:pPr marL="285750" lvl="0" indent="-285750">
              <a:buClr>
                <a:schemeClr val="dk1"/>
              </a:buClr>
              <a:buSzPts val="1100"/>
              <a:buFont typeface="Arial" panose="020B0604020202020204" pitchFamily="34" charset="0"/>
              <a:buChar char="•"/>
            </a:pPr>
            <a:r>
              <a:rPr lang="en-GB" dirty="0" err="1">
                <a:solidFill>
                  <a:srgbClr val="2ABBAD"/>
                </a:solidFill>
                <a:latin typeface="Calibri" panose="020F0502020204030204" pitchFamily="34" charset="0"/>
                <a:cs typeface="Calibri" panose="020F0502020204030204" pitchFamily="34" charset="0"/>
              </a:rPr>
              <a:t>Unità</a:t>
            </a:r>
            <a:r>
              <a:rPr lang="en-GB" dirty="0">
                <a:solidFill>
                  <a:srgbClr val="2ABBAD"/>
                </a:solidFill>
                <a:latin typeface="Calibri" panose="020F0502020204030204" pitchFamily="34" charset="0"/>
                <a:cs typeface="Calibri" panose="020F0502020204030204" pitchFamily="34" charset="0"/>
              </a:rPr>
              <a:t> 2 – Uno </a:t>
            </a:r>
            <a:r>
              <a:rPr lang="en-GB" dirty="0" err="1">
                <a:solidFill>
                  <a:srgbClr val="2ABBAD"/>
                </a:solidFill>
                <a:latin typeface="Calibri" panose="020F0502020204030204" pitchFamily="34" charset="0"/>
                <a:cs typeface="Calibri" panose="020F0502020204030204" pitchFamily="34" charset="0"/>
              </a:rPr>
              <a:t>sguardo</a:t>
            </a:r>
            <a:r>
              <a:rPr lang="en-GB" dirty="0">
                <a:solidFill>
                  <a:srgbClr val="2ABBAD"/>
                </a:solidFill>
                <a:latin typeface="Calibri" panose="020F0502020204030204" pitchFamily="34" charset="0"/>
                <a:cs typeface="Calibri" panose="020F0502020204030204" pitchFamily="34" charset="0"/>
              </a:rPr>
              <a:t> </a:t>
            </a:r>
            <a:r>
              <a:rPr lang="en-GB" dirty="0" err="1">
                <a:solidFill>
                  <a:srgbClr val="2ABBAD"/>
                </a:solidFill>
                <a:latin typeface="Calibri" panose="020F0502020204030204" pitchFamily="34" charset="0"/>
                <a:cs typeface="Calibri" panose="020F0502020204030204" pitchFamily="34" charset="0"/>
              </a:rPr>
              <a:t>approfondito</a:t>
            </a:r>
            <a:r>
              <a:rPr lang="en-GB" dirty="0">
                <a:solidFill>
                  <a:srgbClr val="2ABBAD"/>
                </a:solidFill>
                <a:latin typeface="Calibri" panose="020F0502020204030204" pitchFamily="34" charset="0"/>
                <a:cs typeface="Calibri" panose="020F0502020204030204" pitchFamily="34" charset="0"/>
              </a:rPr>
              <a:t> </a:t>
            </a:r>
            <a:r>
              <a:rPr lang="en-GB" dirty="0" err="1">
                <a:solidFill>
                  <a:srgbClr val="2ABBAD"/>
                </a:solidFill>
                <a:latin typeface="Calibri" panose="020F0502020204030204" pitchFamily="34" charset="0"/>
                <a:cs typeface="Calibri" panose="020F0502020204030204" pitchFamily="34" charset="0"/>
              </a:rPr>
              <a:t>su</a:t>
            </a:r>
            <a:r>
              <a:rPr lang="en-GB" dirty="0">
                <a:solidFill>
                  <a:srgbClr val="2ABBAD"/>
                </a:solidFill>
                <a:latin typeface="Calibri" panose="020F0502020204030204" pitchFamily="34" charset="0"/>
                <a:cs typeface="Calibri" panose="020F0502020204030204" pitchFamily="34" charset="0"/>
              </a:rPr>
              <a:t> </a:t>
            </a:r>
            <a:r>
              <a:rPr lang="en-GB" dirty="0" err="1">
                <a:solidFill>
                  <a:srgbClr val="2ABBAD"/>
                </a:solidFill>
                <a:latin typeface="Calibri" panose="020F0502020204030204" pitchFamily="34" charset="0"/>
                <a:cs typeface="Calibri" panose="020F0502020204030204" pitchFamily="34" charset="0"/>
              </a:rPr>
              <a:t>EntreComp</a:t>
            </a:r>
            <a:endParaRPr lang="en-GB" dirty="0">
              <a:solidFill>
                <a:srgbClr val="2ABBAD"/>
              </a:solidFill>
              <a:latin typeface="Calibri" panose="020F0502020204030204" pitchFamily="34" charset="0"/>
              <a:cs typeface="Calibri" panose="020F0502020204030204" pitchFamily="34" charset="0"/>
            </a:endParaRPr>
          </a:p>
          <a:p>
            <a:pPr lvl="1">
              <a:buClr>
                <a:schemeClr val="dk1"/>
              </a:buClr>
              <a:buSzPts val="1100"/>
            </a:pPr>
            <a:r>
              <a:rPr lang="en-GB"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Un'analisi</a:t>
            </a: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dettagliata</a:t>
            </a:r>
            <a:r>
              <a:rPr lang="en-GB" sz="1200" dirty="0">
                <a:solidFill>
                  <a:schemeClr val="tx1"/>
                </a:solidFill>
                <a:latin typeface="Calibri" panose="020F0502020204030204" pitchFamily="34" charset="0"/>
                <a:cs typeface="Calibri" panose="020F0502020204030204" pitchFamily="34" charset="0"/>
              </a:rPr>
              <a:t> di </a:t>
            </a:r>
            <a:r>
              <a:rPr lang="en-GB" sz="1200" dirty="0" err="1">
                <a:solidFill>
                  <a:schemeClr val="tx1"/>
                </a:solidFill>
                <a:latin typeface="Calibri" panose="020F0502020204030204" pitchFamily="34" charset="0"/>
                <a:cs typeface="Calibri" panose="020F0502020204030204" pitchFamily="34" charset="0"/>
              </a:rPr>
              <a:t>EntreComp</a:t>
            </a:r>
            <a:r>
              <a:rPr lang="en-GB" sz="1200" dirty="0">
                <a:solidFill>
                  <a:schemeClr val="tx1"/>
                </a:solidFill>
                <a:latin typeface="Calibri" panose="020F0502020204030204" pitchFamily="34" charset="0"/>
                <a:cs typeface="Calibri" panose="020F0502020204030204" pitchFamily="34" charset="0"/>
              </a:rPr>
              <a:t> - </a:t>
            </a:r>
            <a:r>
              <a:rPr lang="en-GB" sz="1200" dirty="0" err="1">
                <a:solidFill>
                  <a:schemeClr val="tx1"/>
                </a:solidFill>
                <a:latin typeface="Calibri" panose="020F0502020204030204" pitchFamily="34" charset="0"/>
                <a:cs typeface="Calibri" panose="020F0502020204030204" pitchFamily="34" charset="0"/>
              </a:rPr>
              <a:t>competenze</a:t>
            </a:r>
            <a:r>
              <a:rPr lang="en-GB" sz="1200" dirty="0">
                <a:solidFill>
                  <a:schemeClr val="tx1"/>
                </a:solidFill>
                <a:latin typeface="Calibri" panose="020F0502020204030204" pitchFamily="34" charset="0"/>
                <a:cs typeface="Calibri" panose="020F0502020204030204" pitchFamily="34" charset="0"/>
              </a:rPr>
              <a:t> e sotto-</a:t>
            </a:r>
            <a:r>
              <a:rPr lang="en-GB" sz="1200" dirty="0" err="1">
                <a:solidFill>
                  <a:schemeClr val="tx1"/>
                </a:solidFill>
                <a:latin typeface="Calibri" panose="020F0502020204030204" pitchFamily="34" charset="0"/>
                <a:cs typeface="Calibri" panose="020F0502020204030204" pitchFamily="34" charset="0"/>
              </a:rPr>
              <a:t>competenze</a:t>
            </a:r>
            <a:endParaRPr lang="en-GB" sz="1200" dirty="0">
              <a:solidFill>
                <a:schemeClr val="tx1"/>
              </a:solidFill>
              <a:latin typeface="Calibri" panose="020F0502020204030204" pitchFamily="34" charset="0"/>
              <a:cs typeface="Calibri" panose="020F0502020204030204" pitchFamily="34" charset="0"/>
            </a:endParaRPr>
          </a:p>
          <a:p>
            <a:pPr lvl="1">
              <a:buClr>
                <a:schemeClr val="dk1"/>
              </a:buClr>
              <a:buSzPts val="1100"/>
            </a:pPr>
            <a:r>
              <a:rPr lang="en-GB" sz="1200" dirty="0">
                <a:solidFill>
                  <a:schemeClr val="tx1"/>
                </a:solidFill>
                <a:latin typeface="Calibri" panose="020F0502020204030204" pitchFamily="34" charset="0"/>
                <a:cs typeface="Calibri" panose="020F0502020204030204" pitchFamily="34" charset="0"/>
              </a:rPr>
              <a:t>	IDEE E OPPORTUNITÀ</a:t>
            </a:r>
          </a:p>
          <a:p>
            <a:pPr lvl="1">
              <a:buClr>
                <a:schemeClr val="dk1"/>
              </a:buClr>
              <a:buSzPts val="1100"/>
            </a:pPr>
            <a:r>
              <a:rPr lang="en-GB" sz="1200" dirty="0">
                <a:solidFill>
                  <a:schemeClr val="tx1"/>
                </a:solidFill>
                <a:latin typeface="Calibri" panose="020F0502020204030204" pitchFamily="34" charset="0"/>
                <a:cs typeface="Calibri" panose="020F0502020204030204" pitchFamily="34" charset="0"/>
              </a:rPr>
              <a:t>	RISORSE</a:t>
            </a:r>
          </a:p>
          <a:p>
            <a:pPr lvl="1">
              <a:buClr>
                <a:schemeClr val="dk1"/>
              </a:buClr>
              <a:buSzPts val="1100"/>
            </a:pPr>
            <a:r>
              <a:rPr lang="en-GB" sz="1200" dirty="0">
                <a:solidFill>
                  <a:schemeClr val="tx1"/>
                </a:solidFill>
                <a:latin typeface="Calibri" panose="020F0502020204030204" pitchFamily="34" charset="0"/>
                <a:cs typeface="Calibri" panose="020F0502020204030204" pitchFamily="34" charset="0"/>
              </a:rPr>
              <a:t>	IN AZIONE</a:t>
            </a:r>
          </a:p>
          <a:p>
            <a:pPr marL="285750" indent="-285750">
              <a:buClr>
                <a:schemeClr val="dk1"/>
              </a:buClr>
              <a:buSzPts val="1100"/>
              <a:buFont typeface="Arial" panose="020B0604020202020204" pitchFamily="34" charset="0"/>
              <a:buChar char="•"/>
            </a:pPr>
            <a:r>
              <a:rPr lang="en-GB" dirty="0" err="1">
                <a:solidFill>
                  <a:srgbClr val="2ABBAD"/>
                </a:solidFill>
                <a:latin typeface="Calibri" panose="020F0502020204030204" pitchFamily="34" charset="0"/>
                <a:cs typeface="Calibri" panose="020F0502020204030204" pitchFamily="34" charset="0"/>
              </a:rPr>
              <a:t>Unità</a:t>
            </a:r>
            <a:r>
              <a:rPr lang="en-GB" dirty="0">
                <a:solidFill>
                  <a:srgbClr val="2ABBAD"/>
                </a:solidFill>
                <a:latin typeface="Calibri" panose="020F0502020204030204" pitchFamily="34" charset="0"/>
                <a:cs typeface="Calibri" panose="020F0502020204030204" pitchFamily="34" charset="0"/>
              </a:rPr>
              <a:t> 3 – Il </a:t>
            </a:r>
            <a:r>
              <a:rPr lang="en-GB" dirty="0" err="1">
                <a:solidFill>
                  <a:srgbClr val="2ABBAD"/>
                </a:solidFill>
                <a:latin typeface="Calibri" panose="020F0502020204030204" pitchFamily="34" charset="0"/>
                <a:cs typeface="Calibri" panose="020F0502020204030204" pitchFamily="34" charset="0"/>
              </a:rPr>
              <a:t>quadro</a:t>
            </a:r>
            <a:r>
              <a:rPr lang="en-GB" dirty="0">
                <a:solidFill>
                  <a:srgbClr val="2ABBAD"/>
                </a:solidFill>
                <a:latin typeface="Calibri" panose="020F0502020204030204" pitchFamily="34" charset="0"/>
                <a:cs typeface="Calibri" panose="020F0502020204030204" pitchFamily="34" charset="0"/>
              </a:rPr>
              <a:t> di </a:t>
            </a:r>
            <a:r>
              <a:rPr lang="en-GB" dirty="0" err="1">
                <a:solidFill>
                  <a:srgbClr val="2ABBAD"/>
                </a:solidFill>
                <a:latin typeface="Calibri" panose="020F0502020204030204" pitchFamily="34" charset="0"/>
                <a:cs typeface="Calibri" panose="020F0502020204030204" pitchFamily="34" charset="0"/>
              </a:rPr>
              <a:t>riferimento</a:t>
            </a:r>
            <a:r>
              <a:rPr lang="en-GB" dirty="0">
                <a:solidFill>
                  <a:srgbClr val="2ABBAD"/>
                </a:solidFill>
                <a:latin typeface="Calibri" panose="020F0502020204030204" pitchFamily="34" charset="0"/>
                <a:cs typeface="Calibri" panose="020F0502020204030204" pitchFamily="34" charset="0"/>
              </a:rPr>
              <a:t> </a:t>
            </a:r>
            <a:r>
              <a:rPr lang="en-GB" dirty="0" err="1">
                <a:solidFill>
                  <a:srgbClr val="2ABBAD"/>
                </a:solidFill>
                <a:latin typeface="Calibri" panose="020F0502020204030204" pitchFamily="34" charset="0"/>
                <a:cs typeface="Calibri" panose="020F0502020204030204" pitchFamily="34" charset="0"/>
              </a:rPr>
              <a:t>DigComp</a:t>
            </a:r>
            <a:endParaRPr lang="en-GB" dirty="0">
              <a:solidFill>
                <a:srgbClr val="2ABBAD"/>
              </a:solidFill>
              <a:latin typeface="Calibri" panose="020F0502020204030204" pitchFamily="34" charset="0"/>
              <a:cs typeface="Calibri" panose="020F0502020204030204" pitchFamily="34" charset="0"/>
            </a:endParaRPr>
          </a:p>
          <a:p>
            <a:pPr lvl="1">
              <a:buClr>
                <a:schemeClr val="dk1"/>
              </a:buClr>
              <a:buSzPts val="1100"/>
            </a:pPr>
            <a:r>
              <a:rPr lang="en-GB" sz="1200" dirty="0">
                <a:solidFill>
                  <a:schemeClr val="tx1"/>
                </a:solidFill>
                <a:latin typeface="Calibri" panose="020F0502020204030204" pitchFamily="34" charset="0"/>
                <a:cs typeface="Calibri" panose="020F0502020204030204" pitchFamily="34" charset="0"/>
              </a:rPr>
              <a:t>	Scala e </a:t>
            </a:r>
            <a:r>
              <a:rPr lang="en-GB" sz="1200" dirty="0" err="1">
                <a:solidFill>
                  <a:schemeClr val="tx1"/>
                </a:solidFill>
                <a:latin typeface="Calibri" panose="020F0502020204030204" pitchFamily="34" charset="0"/>
                <a:cs typeface="Calibri" panose="020F0502020204030204" pitchFamily="34" charset="0"/>
              </a:rPr>
              <a:t>portata</a:t>
            </a:r>
            <a:endParaRPr lang="en-GB" sz="1200" dirty="0">
              <a:solidFill>
                <a:schemeClr val="tx1"/>
              </a:solidFill>
              <a:latin typeface="Calibri" panose="020F0502020204030204" pitchFamily="34" charset="0"/>
              <a:cs typeface="Calibri" panose="020F0502020204030204" pitchFamily="34" charset="0"/>
            </a:endParaRPr>
          </a:p>
          <a:p>
            <a:pPr lvl="1">
              <a:buClr>
                <a:schemeClr val="dk1"/>
              </a:buClr>
              <a:buSzPts val="1100"/>
            </a:pP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Contenuto</a:t>
            </a:r>
            <a:r>
              <a:rPr lang="en-GB" sz="1200" dirty="0">
                <a:solidFill>
                  <a:schemeClr val="tx1"/>
                </a:solidFill>
                <a:latin typeface="Calibri" panose="020F0502020204030204" pitchFamily="34" charset="0"/>
                <a:cs typeface="Calibri" panose="020F0502020204030204" pitchFamily="34" charset="0"/>
              </a:rPr>
              <a:t> e </a:t>
            </a:r>
            <a:r>
              <a:rPr lang="en-GB" sz="1200" dirty="0" err="1">
                <a:solidFill>
                  <a:schemeClr val="tx1"/>
                </a:solidFill>
                <a:latin typeface="Calibri" panose="020F0502020204030204" pitchFamily="34" charset="0"/>
                <a:cs typeface="Calibri" panose="020F0502020204030204" pitchFamily="34" charset="0"/>
              </a:rPr>
              <a:t>struttura</a:t>
            </a:r>
            <a:r>
              <a:rPr lang="en-GB" dirty="0">
                <a:solidFill>
                  <a:schemeClr val="tx1"/>
                </a:solidFill>
                <a:latin typeface="Calibri" panose="020F0502020204030204" pitchFamily="34" charset="0"/>
                <a:cs typeface="Calibri" panose="020F0502020204030204" pitchFamily="34" charset="0"/>
              </a:rPr>
              <a:t>	</a:t>
            </a:r>
          </a:p>
          <a:p>
            <a:pPr marL="285750" lvl="0" indent="-285750">
              <a:buClr>
                <a:schemeClr val="dk1"/>
              </a:buClr>
              <a:buSzPts val="1100"/>
              <a:buFont typeface="Arial" panose="020B0604020202020204" pitchFamily="34" charset="0"/>
              <a:buChar char="•"/>
            </a:pPr>
            <a:endParaRPr lang="en-GB"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rot="16200000">
            <a:off x="-1134342" y="2860655"/>
            <a:ext cx="3090142"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Clr>
                <a:schemeClr val="dk1"/>
              </a:buClr>
              <a:buSzPts val="1100"/>
              <a:buFont typeface="Karla"/>
              <a:buNone/>
            </a:pPr>
            <a:r>
              <a:rPr lang="en-US" sz="2000" b="1" dirty="0">
                <a:solidFill>
                  <a:schemeClr val="accent2">
                    <a:lumMod val="75000"/>
                  </a:schemeClr>
                </a:solidFill>
                <a:latin typeface="Calibri" panose="020F0502020204030204" pitchFamily="34" charset="0"/>
                <a:cs typeface="Calibri" panose="020F0502020204030204" pitchFamily="34" charset="0"/>
              </a:rPr>
              <a:t>RISORSE</a:t>
            </a:r>
          </a:p>
        </p:txBody>
      </p:sp>
      <p:sp>
        <p:nvSpPr>
          <p:cNvPr id="7"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graphicFrame>
        <p:nvGraphicFramePr>
          <p:cNvPr id="6"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3081560220"/>
              </p:ext>
            </p:extLst>
          </p:nvPr>
        </p:nvGraphicFramePr>
        <p:xfrm>
          <a:off x="575192" y="1033603"/>
          <a:ext cx="7993615" cy="3578379"/>
        </p:xfrm>
        <a:graphic>
          <a:graphicData uri="http://schemas.openxmlformats.org/drawingml/2006/table">
            <a:tbl>
              <a:tblPr firstRow="1" bandRow="1">
                <a:tableStyleId>{5C22544A-7EE6-4342-B048-85BDC9FD1C3A}</a:tableStyleId>
              </a:tblPr>
              <a:tblGrid>
                <a:gridCol w="1962480">
                  <a:extLst>
                    <a:ext uri="{9D8B030D-6E8A-4147-A177-3AD203B41FA5}">
                      <a16:colId xmlns:a16="http://schemas.microsoft.com/office/drawing/2014/main" val="3973671595"/>
                    </a:ext>
                  </a:extLst>
                </a:gridCol>
                <a:gridCol w="1900721">
                  <a:extLst>
                    <a:ext uri="{9D8B030D-6E8A-4147-A177-3AD203B41FA5}">
                      <a16:colId xmlns:a16="http://schemas.microsoft.com/office/drawing/2014/main" val="3164311868"/>
                    </a:ext>
                  </a:extLst>
                </a:gridCol>
                <a:gridCol w="4130414">
                  <a:extLst>
                    <a:ext uri="{9D8B030D-6E8A-4147-A177-3AD203B41FA5}">
                      <a16:colId xmlns:a16="http://schemas.microsoft.com/office/drawing/2014/main" val="3658847542"/>
                    </a:ext>
                  </a:extLst>
                </a:gridCol>
              </a:tblGrid>
              <a:tr h="368038">
                <a:tc>
                  <a:txBody>
                    <a:bodyPr/>
                    <a:lstStyle/>
                    <a:p>
                      <a:pPr algn="ctr"/>
                      <a:r>
                        <a:rPr lang="it-IT" sz="1800">
                          <a:solidFill>
                            <a:schemeClr val="tx1"/>
                          </a:solidFill>
                        </a:rPr>
                        <a:t>Competenze</a:t>
                      </a:r>
                      <a:endParaRPr lang="it-IT"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a:solidFill>
                            <a:schemeClr val="tx1"/>
                          </a:solidFill>
                        </a:rPr>
                        <a:t>Consigli</a:t>
                      </a:r>
                      <a:endParaRPr lang="it-IT"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a:solidFill>
                            <a:schemeClr val="tx1"/>
                          </a:solidFill>
                        </a:rPr>
                        <a:t>Descrizione</a:t>
                      </a:r>
                      <a:endParaRPr lang="it-IT" sz="18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599217">
                <a:tc>
                  <a:txBody>
                    <a:bodyPr/>
                    <a:lstStyle/>
                    <a:p>
                      <a:pPr algn="just"/>
                      <a:r>
                        <a:rPr lang="it-IT" sz="1000" b="1">
                          <a:solidFill>
                            <a:schemeClr val="tx1"/>
                          </a:solidFill>
                          <a:latin typeface="Calibri" panose="020F0502020204030204" pitchFamily="34" charset="0"/>
                          <a:cs typeface="Calibri" panose="020F0502020204030204" pitchFamily="34" charset="0"/>
                        </a:rPr>
                        <a:t>2.1 Consapevolezza di sé e autoefficacia</a:t>
                      </a:r>
                      <a:endParaRPr lang="it-IT" sz="1000" b="1"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it-IT" sz="1000" i="1">
                          <a:solidFill>
                            <a:schemeClr val="tx1"/>
                          </a:solidFill>
                          <a:latin typeface="Calibri" panose="020F0502020204030204" pitchFamily="34" charset="0"/>
                          <a:cs typeface="Calibri" panose="020F0502020204030204" pitchFamily="34" charset="0"/>
                        </a:rPr>
                        <a:t>Credere in se stessi e continuare a sviluppare</a:t>
                      </a:r>
                      <a:endParaRPr lang="it-IT" sz="1000" i="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800">
                          <a:latin typeface="Calibri" panose="020F0502020204030204" pitchFamily="34" charset="0"/>
                          <a:cs typeface="Calibri" panose="020F0502020204030204" pitchFamily="34" charset="0"/>
                        </a:rPr>
                        <a:t>Riflettere sui propri bisogni, aspirazioni e desideri a breve, medio e lungo termine</a:t>
                      </a:r>
                    </a:p>
                    <a:p>
                      <a:pPr marL="171450" indent="-171450" algn="just">
                        <a:buFont typeface="Arial" panose="020B0604020202020204" pitchFamily="34" charset="0"/>
                        <a:buChar char="•"/>
                      </a:pPr>
                      <a:r>
                        <a:rPr lang="it-IT" sz="800">
                          <a:latin typeface="Calibri" panose="020F0502020204030204" pitchFamily="34" charset="0"/>
                          <a:cs typeface="Calibri" panose="020F0502020204030204" pitchFamily="34" charset="0"/>
                        </a:rPr>
                        <a:t>Identificare e valutare i propri punti di forza e di debolezza individuali e di gruppo</a:t>
                      </a:r>
                    </a:p>
                    <a:p>
                      <a:pPr marL="171450" indent="-171450" algn="just">
                        <a:buFont typeface="Arial" panose="020B0604020202020204" pitchFamily="34" charset="0"/>
                        <a:buChar char="•"/>
                      </a:pPr>
                      <a:r>
                        <a:rPr lang="it-IT" sz="800">
                          <a:latin typeface="Calibri" panose="020F0502020204030204" pitchFamily="34" charset="0"/>
                          <a:cs typeface="Calibri" panose="020F0502020204030204" pitchFamily="34" charset="0"/>
                        </a:rPr>
                        <a:t>Credere nella propria capacità di influenzare il corso degli eventi, nonostante l'incertezza, le battute d'arresto e i fallimenti temporanei</a:t>
                      </a:r>
                      <a:endParaRPr lang="it-IT" sz="800"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82272">
                <a:tc>
                  <a:txBody>
                    <a:bodyPr/>
                    <a:lstStyle/>
                    <a:p>
                      <a:pPr algn="just"/>
                      <a:r>
                        <a:rPr lang="it-IT" sz="1000" b="1">
                          <a:solidFill>
                            <a:schemeClr val="tx1"/>
                          </a:solidFill>
                          <a:latin typeface="Calibri" panose="020F0502020204030204" pitchFamily="34" charset="0"/>
                          <a:cs typeface="Calibri" panose="020F0502020204030204" pitchFamily="34" charset="0"/>
                        </a:rPr>
                        <a:t>2.2 Motivazione e perseveranza</a:t>
                      </a:r>
                      <a:endParaRPr lang="it-IT" sz="1000" b="1"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it-IT" sz="1000" i="1">
                          <a:solidFill>
                            <a:schemeClr val="tx1"/>
                          </a:solidFill>
                          <a:latin typeface="Calibri" panose="020F0502020204030204" pitchFamily="34" charset="0"/>
                          <a:cs typeface="Calibri" panose="020F0502020204030204" pitchFamily="34" charset="0"/>
                        </a:rPr>
                        <a:t>Rimanere concentrati e non arrendersi</a:t>
                      </a:r>
                      <a:endParaRPr lang="it-IT" sz="1000" i="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800">
                          <a:latin typeface="Calibri" panose="020F0502020204030204" pitchFamily="34" charset="0"/>
                          <a:cs typeface="Calibri" panose="020F0502020204030204" pitchFamily="34" charset="0"/>
                        </a:rPr>
                        <a:t>Essere determinati a trasformare le idee in azione e a soddisfare il proprio bisogno di realizzare risultati</a:t>
                      </a:r>
                    </a:p>
                    <a:p>
                      <a:pPr marL="171450" indent="-171450" algn="just">
                        <a:buFont typeface="Arial" panose="020B0604020202020204" pitchFamily="34" charset="0"/>
                        <a:buChar char="•"/>
                      </a:pPr>
                      <a:r>
                        <a:rPr lang="it-IT" sz="800">
                          <a:latin typeface="Calibri" panose="020F0502020204030204" pitchFamily="34" charset="0"/>
                          <a:cs typeface="Calibri" panose="020F0502020204030204" pitchFamily="34" charset="0"/>
                        </a:rPr>
                        <a:t>Essere preparati ad essere pazienti e continuare a provare a raggiungere i propri obiettivi individuali o di gruppo a lungo termine</a:t>
                      </a:r>
                    </a:p>
                    <a:p>
                      <a:pPr marL="171450" indent="-171450" algn="just">
                        <a:buFont typeface="Arial" panose="020B0604020202020204" pitchFamily="34" charset="0"/>
                        <a:buChar char="•"/>
                      </a:pPr>
                      <a:r>
                        <a:rPr lang="it-IT" sz="800">
                          <a:latin typeface="Calibri" panose="020F0502020204030204" pitchFamily="34" charset="0"/>
                          <a:cs typeface="Calibri" panose="020F0502020204030204" pitchFamily="34" charset="0"/>
                        </a:rPr>
                        <a:t>Essere resilienti sotto la pressione, le avversità e i fallimenti temporanei</a:t>
                      </a:r>
                      <a:endParaRPr lang="it-IT" sz="800"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705406">
                <a:tc>
                  <a:txBody>
                    <a:bodyPr/>
                    <a:lstStyle/>
                    <a:p>
                      <a:pPr algn="just"/>
                      <a:r>
                        <a:rPr lang="it-IT" sz="1000" b="1">
                          <a:solidFill>
                            <a:schemeClr val="tx1"/>
                          </a:solidFill>
                          <a:latin typeface="Calibri" panose="020F0502020204030204" pitchFamily="34" charset="0"/>
                          <a:cs typeface="Calibri" panose="020F0502020204030204" pitchFamily="34" charset="0"/>
                        </a:rPr>
                        <a:t>2.3 </a:t>
                      </a:r>
                      <a:r>
                        <a:rPr lang="it-IT" sz="1000" b="1" noProof="0">
                          <a:solidFill>
                            <a:schemeClr val="tx1"/>
                          </a:solidFill>
                          <a:latin typeface="Calibri" panose="020F0502020204030204" pitchFamily="34" charset="0"/>
                          <a:cs typeface="Calibri" panose="020F0502020204030204" pitchFamily="34" charset="0"/>
                        </a:rPr>
                        <a:t>Mobilitare </a:t>
                      </a:r>
                      <a:r>
                        <a:rPr lang="it-IT" sz="1000" b="1">
                          <a:solidFill>
                            <a:schemeClr val="tx1"/>
                          </a:solidFill>
                          <a:latin typeface="Calibri" panose="020F0502020204030204" pitchFamily="34" charset="0"/>
                          <a:cs typeface="Calibri" panose="020F0502020204030204" pitchFamily="34" charset="0"/>
                        </a:rPr>
                        <a:t>risorse</a:t>
                      </a:r>
                      <a:endParaRPr lang="it-IT" sz="1000" b="1"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it-IT" sz="1000" i="1">
                          <a:solidFill>
                            <a:schemeClr val="tx1"/>
                          </a:solidFill>
                          <a:latin typeface="Calibri" panose="020F0502020204030204" pitchFamily="34" charset="0"/>
                          <a:cs typeface="Calibri" panose="020F0502020204030204" pitchFamily="34" charset="0"/>
                        </a:rPr>
                        <a:t>Raccogliere e gestire le risorse di cui hai bisogno</a:t>
                      </a:r>
                      <a:endParaRPr lang="it-IT" sz="1000" i="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800">
                          <a:latin typeface="Calibri" panose="020F0502020204030204" pitchFamily="34" charset="0"/>
                          <a:cs typeface="Calibri" panose="020F0502020204030204" pitchFamily="34" charset="0"/>
                        </a:rPr>
                        <a:t>Ottenere e gestire le risorse materiali, immateriali e digitali necessarie per trasformare le idee in azione </a:t>
                      </a:r>
                    </a:p>
                    <a:p>
                      <a:pPr marL="171450" indent="-171450" algn="just">
                        <a:buFont typeface="Arial" panose="020B0604020202020204" pitchFamily="34" charset="0"/>
                        <a:buChar char="•"/>
                      </a:pPr>
                      <a:r>
                        <a:rPr lang="it-IT" sz="800">
                          <a:latin typeface="Calibri" panose="020F0502020204030204" pitchFamily="34" charset="0"/>
                          <a:cs typeface="Calibri" panose="020F0502020204030204" pitchFamily="34" charset="0"/>
                        </a:rPr>
                        <a:t>Sfruttare al meglio le risorse limitate</a:t>
                      </a:r>
                    </a:p>
                    <a:p>
                      <a:pPr marL="171450" indent="-171450" algn="just">
                        <a:buFont typeface="Arial" panose="020B0604020202020204" pitchFamily="34" charset="0"/>
                        <a:buChar char="•"/>
                      </a:pPr>
                      <a:r>
                        <a:rPr lang="it-IT" sz="800">
                          <a:latin typeface="Calibri" panose="020F0502020204030204" pitchFamily="34" charset="0"/>
                          <a:cs typeface="Calibri" panose="020F0502020204030204" pitchFamily="34" charset="0"/>
                        </a:rPr>
                        <a:t>Ottenere e gestire le competenze necessarie in ogni fase, comprese quelle tecniche, legali, fiscali e digitali</a:t>
                      </a:r>
                      <a:endParaRPr lang="it-IT" sz="800"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460047">
                <a:tc>
                  <a:txBody>
                    <a:bodyPr/>
                    <a:lstStyle/>
                    <a:p>
                      <a:pPr algn="just"/>
                      <a:r>
                        <a:rPr lang="it-IT" sz="1000" b="1">
                          <a:solidFill>
                            <a:schemeClr val="tx1"/>
                          </a:solidFill>
                          <a:latin typeface="Calibri" panose="020F0502020204030204" pitchFamily="34" charset="0"/>
                          <a:cs typeface="Calibri" panose="020F0502020204030204" pitchFamily="34" charset="0"/>
                        </a:rPr>
                        <a:t>2.4 Alfabetizzazione economica e finanziaria</a:t>
                      </a:r>
                      <a:endParaRPr lang="it-IT" sz="1000" b="1"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it-IT" sz="1000" i="1">
                          <a:solidFill>
                            <a:schemeClr val="tx1"/>
                          </a:solidFill>
                          <a:latin typeface="Calibri" panose="020F0502020204030204" pitchFamily="34" charset="0"/>
                          <a:cs typeface="Calibri" panose="020F0502020204030204" pitchFamily="34" charset="0"/>
                        </a:rPr>
                        <a:t>Sviluppare il know-how finanziario ed economico</a:t>
                      </a:r>
                      <a:endParaRPr lang="it-IT" sz="1000" i="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800">
                          <a:latin typeface="Calibri" panose="020F0502020204030204" pitchFamily="34" charset="0"/>
                          <a:cs typeface="Calibri" panose="020F0502020204030204" pitchFamily="34" charset="0"/>
                        </a:rPr>
                        <a:t>Stimare il costo per trasformare un'idea in un'attività che crea valore</a:t>
                      </a:r>
                    </a:p>
                    <a:p>
                      <a:pPr marL="171450" indent="-171450" algn="just">
                        <a:buFont typeface="Arial" panose="020B0604020202020204" pitchFamily="34" charset="0"/>
                        <a:buChar char="•"/>
                      </a:pPr>
                      <a:r>
                        <a:rPr lang="it-IT" sz="800">
                          <a:latin typeface="Calibri" panose="020F0502020204030204" pitchFamily="34" charset="0"/>
                          <a:cs typeface="Calibri" panose="020F0502020204030204" pitchFamily="34" charset="0"/>
                        </a:rPr>
                        <a:t>Pianificare, mettere in atto e valutare le decisioni finanziarie nel tempo</a:t>
                      </a:r>
                    </a:p>
                    <a:p>
                      <a:pPr marL="171450" indent="-171450" algn="just">
                        <a:buFont typeface="Arial" panose="020B0604020202020204" pitchFamily="34" charset="0"/>
                        <a:buChar char="•"/>
                      </a:pPr>
                      <a:r>
                        <a:rPr lang="it-IT" sz="800">
                          <a:latin typeface="Calibri" panose="020F0502020204030204" pitchFamily="34" charset="0"/>
                          <a:cs typeface="Calibri" panose="020F0502020204030204" pitchFamily="34" charset="0"/>
                        </a:rPr>
                        <a:t>Gestire il finanziamento per assicurarsi che l'attività che crea valore possa durare a lungo termine</a:t>
                      </a:r>
                      <a:endParaRPr lang="it-IT" sz="800"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625558">
                <a:tc>
                  <a:txBody>
                    <a:bodyPr/>
                    <a:lstStyle/>
                    <a:p>
                      <a:pPr algn="just"/>
                      <a:r>
                        <a:rPr lang="it-IT" sz="1000" b="1">
                          <a:solidFill>
                            <a:schemeClr val="tx1"/>
                          </a:solidFill>
                          <a:latin typeface="Calibri" panose="020F0502020204030204" pitchFamily="34" charset="0"/>
                          <a:cs typeface="Calibri" panose="020F0502020204030204" pitchFamily="34" charset="0"/>
                        </a:rPr>
                        <a:t>2.5 Mobilitare gli altri</a:t>
                      </a:r>
                      <a:endParaRPr lang="it-IT" sz="1000" b="1"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it-IT" sz="1000" i="1">
                          <a:solidFill>
                            <a:schemeClr val="tx1"/>
                          </a:solidFill>
                          <a:latin typeface="Calibri" panose="020F0502020204030204" pitchFamily="34" charset="0"/>
                          <a:cs typeface="Calibri" panose="020F0502020204030204" pitchFamily="34" charset="0"/>
                        </a:rPr>
                        <a:t>Ispirare, entusiasmare e far salire a bordo gli altri</a:t>
                      </a:r>
                      <a:endParaRPr lang="it-IT" sz="1000" i="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800" dirty="0">
                          <a:latin typeface="Calibri" panose="020F0502020204030204" pitchFamily="34" charset="0"/>
                          <a:cs typeface="Calibri" panose="020F0502020204030204" pitchFamily="34" charset="0"/>
                        </a:rPr>
                        <a:t>Ispirare ed entusiasmare le parti interessate</a:t>
                      </a:r>
                    </a:p>
                    <a:p>
                      <a:pPr marL="171450" indent="-171450" algn="just">
                        <a:buFont typeface="Arial" panose="020B0604020202020204" pitchFamily="34" charset="0"/>
                        <a:buChar char="•"/>
                      </a:pPr>
                      <a:r>
                        <a:rPr lang="it-IT" sz="800" dirty="0">
                          <a:latin typeface="Calibri" panose="020F0502020204030204" pitchFamily="34" charset="0"/>
                          <a:cs typeface="Calibri" panose="020F0502020204030204" pitchFamily="34" charset="0"/>
                        </a:rPr>
                        <a:t>Ottenere il sostegno necessario per raggiungere risultati di valore</a:t>
                      </a:r>
                    </a:p>
                    <a:p>
                      <a:pPr marL="171450" indent="-171450" algn="just">
                        <a:buFont typeface="Arial" panose="020B0604020202020204" pitchFamily="34" charset="0"/>
                        <a:buChar char="•"/>
                      </a:pPr>
                      <a:r>
                        <a:rPr lang="it-IT" sz="800" dirty="0">
                          <a:latin typeface="Calibri" panose="020F0502020204030204" pitchFamily="34" charset="0"/>
                          <a:cs typeface="Calibri" panose="020F0502020204030204" pitchFamily="34" charset="0"/>
                        </a:rPr>
                        <a:t>Dimostrare comunicazione efficace, persuasione, negoziazione e leadership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140780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708434"/>
          </a:xfrm>
          <a:prstGeom prst="rect">
            <a:avLst/>
          </a:prstGeom>
        </p:spPr>
        <p:txBody>
          <a:bodyPr wrap="square">
            <a:spAutoFit/>
          </a:bodyPr>
          <a:lstStyle/>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SEGUIRE LE PROPRIE ASPIRAZIONI</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IDENTIFICARE I PROPRI PUNTI DI FORZA E DI DEBOLEZZA</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CREDERE NELLE PROPRIE CAPACITÀ</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DARE FORMA AL PROPRIO FUTURO</a:t>
            </a:r>
          </a:p>
          <a:p>
            <a:pPr algn="just"/>
            <a:endParaRPr lang="en-GB" sz="10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panose="020F0502020204030204" pitchFamily="34" charset="0"/>
                <a:cs typeface="Calibri" panose="020F0502020204030204" pitchFamily="34" charset="0"/>
              </a:rPr>
              <a:t>Pagine</a:t>
            </a:r>
            <a:r>
              <a:rPr lang="en-GB" i="1" dirty="0">
                <a:solidFill>
                  <a:schemeClr val="tx1"/>
                </a:solidFill>
                <a:latin typeface="Calibri" panose="020F0502020204030204" pitchFamily="34" charset="0"/>
                <a:cs typeface="Calibri" panose="020F0502020204030204" pitchFamily="34" charset="0"/>
              </a:rPr>
              <a:t> 187 e 188 di EntreComp into Action per il </a:t>
            </a:r>
            <a:r>
              <a:rPr lang="en-GB" i="1" dirty="0" err="1">
                <a:solidFill>
                  <a:schemeClr val="tx1"/>
                </a:solidFill>
                <a:latin typeface="Calibri" panose="020F0502020204030204" pitchFamily="34" charset="0"/>
                <a:cs typeface="Calibri" panose="020F0502020204030204" pitchFamily="34" charset="0"/>
              </a:rPr>
              <a:t>modello</a:t>
            </a:r>
            <a:r>
              <a:rPr lang="en-GB" i="1" dirty="0">
                <a:solidFill>
                  <a:schemeClr val="tx1"/>
                </a:solidFill>
                <a:latin typeface="Calibri" panose="020F0502020204030204" pitchFamily="34" charset="0"/>
                <a:cs typeface="Calibri" panose="020F0502020204030204" pitchFamily="34" charset="0"/>
              </a:rPr>
              <a:t> di </a:t>
            </a:r>
            <a:r>
              <a:rPr lang="en-GB" i="1" dirty="0" err="1">
                <a:solidFill>
                  <a:schemeClr val="tx1"/>
                </a:solidFill>
                <a:latin typeface="Calibri" panose="020F0502020204030204" pitchFamily="34" charset="0"/>
                <a:cs typeface="Calibri" panose="020F0502020204030204" pitchFamily="34" charset="0"/>
              </a:rPr>
              <a:t>profitto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completo</a:t>
            </a:r>
            <a:r>
              <a:rPr lang="en-GB" i="1" dirty="0">
                <a:solidFill>
                  <a:schemeClr val="tx1"/>
                </a:solidFill>
                <a:latin typeface="Calibri" panose="020F0502020204030204" pitchFamily="34" charset="0"/>
                <a:cs typeface="Calibri" panose="020F0502020204030204" pitchFamily="34" charset="0"/>
              </a:rPr>
              <a:t> per </a:t>
            </a:r>
            <a:r>
              <a:rPr lang="en-GB" i="1" dirty="0" err="1">
                <a:solidFill>
                  <a:schemeClr val="tx1"/>
                </a:solidFill>
                <a:latin typeface="Calibri" panose="020F0502020204030204" pitchFamily="34" charset="0"/>
                <a:cs typeface="Calibri" panose="020F0502020204030204" pitchFamily="34" charset="0"/>
              </a:rPr>
              <a:t>ogni</a:t>
            </a:r>
            <a:r>
              <a:rPr lang="en-GB" i="1" dirty="0">
                <a:solidFill>
                  <a:schemeClr val="tx1"/>
                </a:solidFill>
                <a:latin typeface="Calibri" panose="020F0502020204030204" pitchFamily="34" charset="0"/>
                <a:cs typeface="Calibri" panose="020F0502020204030204" pitchFamily="34" charset="0"/>
              </a:rPr>
              <a:t> thread</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chemeClr val="accent2">
                    <a:lumMod val="75000"/>
                  </a:schemeClr>
                </a:solidFill>
                <a:latin typeface="Calibri" panose="020F0502020204030204" pitchFamily="34" charset="0"/>
                <a:cs typeface="Calibri" panose="020F0502020204030204" pitchFamily="34" charset="0"/>
              </a:rPr>
              <a:t>2.1 </a:t>
            </a:r>
            <a:r>
              <a:rPr lang="en-US" sz="2000" dirty="0" err="1">
                <a:solidFill>
                  <a:schemeClr val="accent2">
                    <a:lumMod val="75000"/>
                  </a:schemeClr>
                </a:solidFill>
                <a:latin typeface="Calibri" panose="020F0502020204030204" pitchFamily="34" charset="0"/>
                <a:cs typeface="Calibri" panose="020F0502020204030204" pitchFamily="34" charset="0"/>
              </a:rPr>
              <a:t>Consapevezza</a:t>
            </a:r>
            <a:r>
              <a:rPr lang="en-US" sz="2000" dirty="0">
                <a:solidFill>
                  <a:schemeClr val="accent2">
                    <a:lumMod val="75000"/>
                  </a:schemeClr>
                </a:solidFill>
                <a:latin typeface="Calibri" panose="020F0502020204030204" pitchFamily="34" charset="0"/>
                <a:cs typeface="Calibri" panose="020F0502020204030204" pitchFamily="34" charset="0"/>
              </a:rPr>
              <a:t> di </a:t>
            </a:r>
            <a:r>
              <a:rPr lang="en-US" sz="2000" dirty="0" err="1">
                <a:solidFill>
                  <a:schemeClr val="accent2">
                    <a:lumMod val="75000"/>
                  </a:schemeClr>
                </a:solidFill>
                <a:latin typeface="Calibri" panose="020F0502020204030204" pitchFamily="34" charset="0"/>
                <a:cs typeface="Calibri" panose="020F0502020204030204" pitchFamily="34" charset="0"/>
              </a:rPr>
              <a:t>sé</a:t>
            </a:r>
            <a:r>
              <a:rPr lang="en-US" sz="2000" dirty="0">
                <a:solidFill>
                  <a:schemeClr val="accent2">
                    <a:lumMod val="75000"/>
                  </a:schemeClr>
                </a:solidFill>
                <a:latin typeface="Calibri" panose="020F0502020204030204" pitchFamily="34" charset="0"/>
                <a:cs typeface="Calibri" panose="020F0502020204030204" pitchFamily="34" charset="0"/>
              </a:rPr>
              <a:t> e </a:t>
            </a:r>
            <a:r>
              <a:rPr lang="en-US" sz="2000" dirty="0" err="1">
                <a:solidFill>
                  <a:schemeClr val="accent2">
                    <a:lumMod val="75000"/>
                  </a:schemeClr>
                </a:solidFill>
                <a:latin typeface="Calibri" panose="020F0502020204030204" pitchFamily="34" charset="0"/>
                <a:cs typeface="Calibri" panose="020F0502020204030204" pitchFamily="34" charset="0"/>
              </a:rPr>
              <a:t>autoefficacia</a:t>
            </a:r>
            <a:r>
              <a:rPr lang="en-US" sz="2000" dirty="0">
                <a:solidFill>
                  <a:schemeClr val="accent2">
                    <a:lumMod val="75000"/>
                  </a:schemeClr>
                </a:solidFill>
                <a:latin typeface="Calibri" panose="020F0502020204030204" pitchFamily="34" charset="0"/>
                <a:cs typeface="Calibri" panose="020F0502020204030204" pitchFamily="34" charset="0"/>
              </a:rPr>
              <a:t>: sotto-</a:t>
            </a:r>
            <a:r>
              <a:rPr lang="en-US" sz="2000" dirty="0" err="1">
                <a:solidFill>
                  <a:schemeClr val="accent2">
                    <a:lumMod val="75000"/>
                  </a:schemeClr>
                </a:solidFill>
                <a:latin typeface="Calibri" panose="020F0502020204030204" pitchFamily="34" charset="0"/>
                <a:cs typeface="Calibri" panose="020F0502020204030204" pitchFamily="34" charset="0"/>
              </a:rPr>
              <a:t>competenze</a:t>
            </a:r>
            <a:r>
              <a:rPr lang="en-US" sz="2000" dirty="0">
                <a:solidFill>
                  <a:schemeClr val="accent2">
                    <a:lumMod val="75000"/>
                  </a:schemeClr>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22022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954655"/>
          </a:xfrm>
          <a:prstGeom prst="rect">
            <a:avLst/>
          </a:prstGeom>
        </p:spPr>
        <p:txBody>
          <a:bodyPr wrap="square">
            <a:spAutoFit/>
          </a:bodyPr>
          <a:lstStyle/>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RIMANERE MOTIVATI</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ESSERE DETERMINATI</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CONCENTRATI SU CIÒ CHE TI MANTIENE MOTIVATO</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ESSERE RESILIENTI </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NON ABBANDONARSI</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panose="020F0502020204030204" pitchFamily="34" charset="0"/>
                <a:cs typeface="Calibri" panose="020F0502020204030204" pitchFamily="34" charset="0"/>
              </a:rPr>
              <a:t>Pagine</a:t>
            </a:r>
            <a:r>
              <a:rPr lang="en-GB" i="1" dirty="0">
                <a:solidFill>
                  <a:schemeClr val="tx1"/>
                </a:solidFill>
                <a:latin typeface="Calibri" panose="020F0502020204030204" pitchFamily="34" charset="0"/>
                <a:cs typeface="Calibri" panose="020F0502020204030204" pitchFamily="34" charset="0"/>
              </a:rPr>
              <a:t> 189 e 190 di </a:t>
            </a:r>
            <a:r>
              <a:rPr lang="en-GB" i="1" dirty="0" err="1">
                <a:solidFill>
                  <a:schemeClr val="tx1"/>
                </a:solidFill>
                <a:latin typeface="Calibri" panose="020F0502020204030204" pitchFamily="34" charset="0"/>
                <a:cs typeface="Calibri" panose="020F0502020204030204" pitchFamily="34" charset="0"/>
              </a:rPr>
              <a:t>EntreComp</a:t>
            </a:r>
            <a:r>
              <a:rPr lang="en-GB" i="1" dirty="0">
                <a:solidFill>
                  <a:schemeClr val="tx1"/>
                </a:solidFill>
                <a:latin typeface="Calibri" panose="020F0502020204030204" pitchFamily="34" charset="0"/>
                <a:cs typeface="Calibri" panose="020F0502020204030204" pitchFamily="34" charset="0"/>
              </a:rPr>
              <a:t> into Action per il </a:t>
            </a:r>
            <a:r>
              <a:rPr lang="en-GB" i="1" dirty="0" err="1">
                <a:solidFill>
                  <a:schemeClr val="tx1"/>
                </a:solidFill>
                <a:latin typeface="Calibri" panose="020F0502020204030204" pitchFamily="34" charset="0"/>
                <a:cs typeface="Calibri" panose="020F0502020204030204" pitchFamily="34" charset="0"/>
              </a:rPr>
              <a:t>modello</a:t>
            </a:r>
            <a:r>
              <a:rPr lang="en-GB" i="1" dirty="0">
                <a:solidFill>
                  <a:schemeClr val="tx1"/>
                </a:solidFill>
                <a:latin typeface="Calibri" panose="020F0502020204030204" pitchFamily="34" charset="0"/>
                <a:cs typeface="Calibri" panose="020F0502020204030204" pitchFamily="34" charset="0"/>
              </a:rPr>
              <a:t> di </a:t>
            </a:r>
            <a:r>
              <a:rPr lang="en-GB" i="1" dirty="0" err="1">
                <a:solidFill>
                  <a:schemeClr val="tx1"/>
                </a:solidFill>
                <a:latin typeface="Calibri" panose="020F0502020204030204" pitchFamily="34" charset="0"/>
                <a:cs typeface="Calibri" panose="020F0502020204030204" pitchFamily="34" charset="0"/>
              </a:rPr>
              <a:t>profitto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completo</a:t>
            </a:r>
            <a:r>
              <a:rPr lang="en-GB" i="1" dirty="0">
                <a:solidFill>
                  <a:schemeClr val="tx1"/>
                </a:solidFill>
                <a:latin typeface="Calibri" panose="020F0502020204030204" pitchFamily="34" charset="0"/>
                <a:cs typeface="Calibri" panose="020F0502020204030204" pitchFamily="34" charset="0"/>
              </a:rPr>
              <a:t> per </a:t>
            </a:r>
            <a:r>
              <a:rPr lang="en-GB" i="1" dirty="0" err="1">
                <a:solidFill>
                  <a:schemeClr val="tx1"/>
                </a:solidFill>
                <a:latin typeface="Calibri" panose="020F0502020204030204" pitchFamily="34" charset="0"/>
                <a:cs typeface="Calibri" panose="020F0502020204030204" pitchFamily="34" charset="0"/>
              </a:rPr>
              <a:t>ogni</a:t>
            </a:r>
            <a:r>
              <a:rPr lang="en-GB" i="1" dirty="0">
                <a:solidFill>
                  <a:schemeClr val="tx1"/>
                </a:solidFill>
                <a:latin typeface="Calibri" panose="020F0502020204030204" pitchFamily="34" charset="0"/>
                <a:cs typeface="Calibri" panose="020F0502020204030204" pitchFamily="34" charset="0"/>
              </a:rPr>
              <a:t> thread</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chemeClr val="accent2">
                    <a:lumMod val="75000"/>
                  </a:schemeClr>
                </a:solidFill>
                <a:latin typeface="Calibri" panose="020F0502020204030204" pitchFamily="34" charset="0"/>
                <a:cs typeface="Calibri" panose="020F0502020204030204" pitchFamily="34" charset="0"/>
              </a:rPr>
              <a:t>2.2 </a:t>
            </a:r>
            <a:r>
              <a:rPr lang="en-US" sz="2000" dirty="0" err="1">
                <a:solidFill>
                  <a:schemeClr val="accent2">
                    <a:lumMod val="75000"/>
                  </a:schemeClr>
                </a:solidFill>
                <a:latin typeface="Calibri" panose="020F0502020204030204" pitchFamily="34" charset="0"/>
                <a:cs typeface="Calibri" panose="020F0502020204030204" pitchFamily="34" charset="0"/>
              </a:rPr>
              <a:t>Motivazione</a:t>
            </a:r>
            <a:r>
              <a:rPr lang="en-US" sz="2000" dirty="0">
                <a:solidFill>
                  <a:schemeClr val="accent2">
                    <a:lumMod val="75000"/>
                  </a:schemeClr>
                </a:solidFill>
                <a:latin typeface="Calibri" panose="020F0502020204030204" pitchFamily="34" charset="0"/>
                <a:cs typeface="Calibri" panose="020F0502020204030204" pitchFamily="34" charset="0"/>
              </a:rPr>
              <a:t> e </a:t>
            </a:r>
            <a:r>
              <a:rPr lang="en-US" sz="2000" dirty="0" err="1">
                <a:solidFill>
                  <a:schemeClr val="accent2">
                    <a:lumMod val="75000"/>
                  </a:schemeClr>
                </a:solidFill>
                <a:latin typeface="Calibri" panose="020F0502020204030204" pitchFamily="34" charset="0"/>
                <a:cs typeface="Calibri" panose="020F0502020204030204" pitchFamily="34" charset="0"/>
              </a:rPr>
              <a:t>perseveranza</a:t>
            </a:r>
            <a:r>
              <a:rPr lang="en-US" sz="2000" dirty="0">
                <a:solidFill>
                  <a:schemeClr val="accent2">
                    <a:lumMod val="75000"/>
                  </a:schemeClr>
                </a:solidFill>
                <a:latin typeface="Calibri" panose="020F0502020204030204" pitchFamily="34" charset="0"/>
                <a:cs typeface="Calibri" panose="020F0502020204030204" pitchFamily="34" charset="0"/>
              </a:rPr>
              <a:t>: sotto-</a:t>
            </a:r>
            <a:r>
              <a:rPr lang="en-US" sz="2000" dirty="0" err="1">
                <a:solidFill>
                  <a:schemeClr val="accent2">
                    <a:lumMod val="75000"/>
                  </a:schemeClr>
                </a:solidFill>
                <a:latin typeface="Calibri" panose="020F0502020204030204" pitchFamily="34" charset="0"/>
                <a:cs typeface="Calibri" panose="020F0502020204030204" pitchFamily="34" charset="0"/>
              </a:rPr>
              <a:t>competenze</a:t>
            </a:r>
            <a:r>
              <a:rPr lang="en-US" sz="2000" dirty="0">
                <a:solidFill>
                  <a:schemeClr val="accent2">
                    <a:lumMod val="75000"/>
                  </a:schemeClr>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864858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400657"/>
          </a:xfrm>
          <a:prstGeom prst="rect">
            <a:avLst/>
          </a:prstGeom>
        </p:spPr>
        <p:txBody>
          <a:bodyPr wrap="square">
            <a:spAutoFit/>
          </a:bodyPr>
          <a:lstStyle/>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GESTIRE LE RISORSE (MATERIALI E NON)</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USARE LE RISORSE IN MODO RESPONSABILE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SFRUTTARE AL MEGLIO IL PROPRIO TEMPO</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OTTENERE SUPPORTO </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panose="020F0502020204030204" pitchFamily="34" charset="0"/>
                <a:cs typeface="Calibri" panose="020F0502020204030204" pitchFamily="34" charset="0"/>
              </a:rPr>
              <a:t>Pagine</a:t>
            </a:r>
            <a:r>
              <a:rPr lang="en-GB" i="1" dirty="0">
                <a:solidFill>
                  <a:schemeClr val="tx1"/>
                </a:solidFill>
                <a:latin typeface="Calibri" panose="020F0502020204030204" pitchFamily="34" charset="0"/>
                <a:cs typeface="Calibri" panose="020F0502020204030204" pitchFamily="34" charset="0"/>
              </a:rPr>
              <a:t> 191 e 192 di </a:t>
            </a:r>
            <a:r>
              <a:rPr lang="en-GB" i="1" dirty="0" err="1">
                <a:solidFill>
                  <a:schemeClr val="tx1"/>
                </a:solidFill>
                <a:latin typeface="Calibri" panose="020F0502020204030204" pitchFamily="34" charset="0"/>
                <a:cs typeface="Calibri" panose="020F0502020204030204" pitchFamily="34" charset="0"/>
              </a:rPr>
              <a:t>EntreComp</a:t>
            </a:r>
            <a:r>
              <a:rPr lang="en-GB" i="1" dirty="0">
                <a:solidFill>
                  <a:schemeClr val="tx1"/>
                </a:solidFill>
                <a:latin typeface="Calibri" panose="020F0502020204030204" pitchFamily="34" charset="0"/>
                <a:cs typeface="Calibri" panose="020F0502020204030204" pitchFamily="34" charset="0"/>
              </a:rPr>
              <a:t> into Action per il </a:t>
            </a:r>
            <a:r>
              <a:rPr lang="en-GB" i="1" dirty="0" err="1">
                <a:solidFill>
                  <a:schemeClr val="tx1"/>
                </a:solidFill>
                <a:latin typeface="Calibri" panose="020F0502020204030204" pitchFamily="34" charset="0"/>
                <a:cs typeface="Calibri" panose="020F0502020204030204" pitchFamily="34" charset="0"/>
              </a:rPr>
              <a:t>modello</a:t>
            </a:r>
            <a:r>
              <a:rPr lang="en-GB" i="1" dirty="0">
                <a:solidFill>
                  <a:schemeClr val="tx1"/>
                </a:solidFill>
                <a:latin typeface="Calibri" panose="020F0502020204030204" pitchFamily="34" charset="0"/>
                <a:cs typeface="Calibri" panose="020F0502020204030204" pitchFamily="34" charset="0"/>
              </a:rPr>
              <a:t> di </a:t>
            </a:r>
            <a:r>
              <a:rPr lang="en-GB" i="1" dirty="0" err="1">
                <a:solidFill>
                  <a:schemeClr val="tx1"/>
                </a:solidFill>
                <a:latin typeface="Calibri" panose="020F0502020204030204" pitchFamily="34" charset="0"/>
                <a:cs typeface="Calibri" panose="020F0502020204030204" pitchFamily="34" charset="0"/>
              </a:rPr>
              <a:t>profitto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completo</a:t>
            </a:r>
            <a:r>
              <a:rPr lang="en-GB" i="1" dirty="0">
                <a:solidFill>
                  <a:schemeClr val="tx1"/>
                </a:solidFill>
                <a:latin typeface="Calibri" panose="020F0502020204030204" pitchFamily="34" charset="0"/>
                <a:cs typeface="Calibri" panose="020F0502020204030204" pitchFamily="34" charset="0"/>
              </a:rPr>
              <a:t> per </a:t>
            </a:r>
            <a:r>
              <a:rPr lang="en-GB" i="1" dirty="0" err="1">
                <a:solidFill>
                  <a:schemeClr val="tx1"/>
                </a:solidFill>
                <a:latin typeface="Calibri" panose="020F0502020204030204" pitchFamily="34" charset="0"/>
                <a:cs typeface="Calibri" panose="020F0502020204030204" pitchFamily="34" charset="0"/>
              </a:rPr>
              <a:t>ogni</a:t>
            </a:r>
            <a:r>
              <a:rPr lang="en-GB" i="1" dirty="0">
                <a:solidFill>
                  <a:schemeClr val="tx1"/>
                </a:solidFill>
                <a:latin typeface="Calibri" panose="020F0502020204030204" pitchFamily="34" charset="0"/>
                <a:cs typeface="Calibri" panose="020F0502020204030204" pitchFamily="34" charset="0"/>
              </a:rPr>
              <a:t> thread</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chemeClr val="accent2">
                    <a:lumMod val="75000"/>
                  </a:schemeClr>
                </a:solidFill>
                <a:latin typeface="Calibri" panose="020F0502020204030204" pitchFamily="34" charset="0"/>
                <a:cs typeface="Calibri" panose="020F0502020204030204" pitchFamily="34" charset="0"/>
              </a:rPr>
              <a:t>2.3 </a:t>
            </a:r>
            <a:r>
              <a:rPr lang="en-US" sz="2000" dirty="0" err="1">
                <a:solidFill>
                  <a:schemeClr val="accent2">
                    <a:lumMod val="75000"/>
                  </a:schemeClr>
                </a:solidFill>
                <a:latin typeface="Calibri" panose="020F0502020204030204" pitchFamily="34" charset="0"/>
                <a:cs typeface="Calibri" panose="020F0502020204030204" pitchFamily="34" charset="0"/>
              </a:rPr>
              <a:t>Mobilitare</a:t>
            </a:r>
            <a:r>
              <a:rPr lang="en-US" sz="2000" dirty="0">
                <a:solidFill>
                  <a:schemeClr val="accent2">
                    <a:lumMod val="75000"/>
                  </a:schemeClr>
                </a:solidFill>
                <a:latin typeface="Calibri" panose="020F0502020204030204" pitchFamily="34" charset="0"/>
                <a:cs typeface="Calibri" panose="020F0502020204030204" pitchFamily="34" charset="0"/>
              </a:rPr>
              <a:t> le </a:t>
            </a:r>
            <a:r>
              <a:rPr lang="en-US" sz="2000" dirty="0" err="1">
                <a:solidFill>
                  <a:schemeClr val="accent2">
                    <a:lumMod val="75000"/>
                  </a:schemeClr>
                </a:solidFill>
                <a:latin typeface="Calibri" panose="020F0502020204030204" pitchFamily="34" charset="0"/>
                <a:cs typeface="Calibri" panose="020F0502020204030204" pitchFamily="34" charset="0"/>
              </a:rPr>
              <a:t>risorse</a:t>
            </a:r>
            <a:r>
              <a:rPr lang="en-US" sz="2000" dirty="0">
                <a:solidFill>
                  <a:schemeClr val="accent2">
                    <a:lumMod val="75000"/>
                  </a:schemeClr>
                </a:solidFill>
                <a:latin typeface="Calibri" panose="020F0502020204030204" pitchFamily="34" charset="0"/>
                <a:cs typeface="Calibri" panose="020F0502020204030204" pitchFamily="34" charset="0"/>
              </a:rPr>
              <a:t>: sotto-</a:t>
            </a:r>
            <a:r>
              <a:rPr lang="en-US" sz="2000" dirty="0" err="1">
                <a:solidFill>
                  <a:schemeClr val="accent2">
                    <a:lumMod val="75000"/>
                  </a:schemeClr>
                </a:solidFill>
                <a:latin typeface="Calibri" panose="020F0502020204030204" pitchFamily="34" charset="0"/>
                <a:cs typeface="Calibri" panose="020F0502020204030204" pitchFamily="34" charset="0"/>
              </a:rPr>
              <a:t>competenze</a:t>
            </a:r>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223089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400657"/>
          </a:xfrm>
          <a:prstGeom prst="rect">
            <a:avLst/>
          </a:prstGeom>
        </p:spPr>
        <p:txBody>
          <a:bodyPr wrap="square">
            <a:spAutoFit/>
          </a:bodyPr>
          <a:lstStyle/>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CAPIRE I CONCETTI ECONOMICI E FINANZIARI</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BUDGET</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TROVARE FINANZIAMENTI </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CAPIRE LA TASSAZIONE</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panose="020F0502020204030204" pitchFamily="34" charset="0"/>
                <a:cs typeface="Calibri" panose="020F0502020204030204" pitchFamily="34" charset="0"/>
              </a:rPr>
              <a:t>Pagine</a:t>
            </a:r>
            <a:r>
              <a:rPr lang="en-GB" i="1" dirty="0">
                <a:solidFill>
                  <a:schemeClr val="tx1"/>
                </a:solidFill>
                <a:latin typeface="Calibri" panose="020F0502020204030204" pitchFamily="34" charset="0"/>
                <a:cs typeface="Calibri" panose="020F0502020204030204" pitchFamily="34" charset="0"/>
              </a:rPr>
              <a:t> 193 e 194 di </a:t>
            </a:r>
            <a:r>
              <a:rPr lang="en-GB" i="1" dirty="0" err="1">
                <a:solidFill>
                  <a:schemeClr val="tx1"/>
                </a:solidFill>
                <a:latin typeface="Calibri" panose="020F0502020204030204" pitchFamily="34" charset="0"/>
                <a:cs typeface="Calibri" panose="020F0502020204030204" pitchFamily="34" charset="0"/>
              </a:rPr>
              <a:t>EntreComp</a:t>
            </a:r>
            <a:r>
              <a:rPr lang="en-GB" i="1" dirty="0">
                <a:solidFill>
                  <a:schemeClr val="tx1"/>
                </a:solidFill>
                <a:latin typeface="Calibri" panose="020F0502020204030204" pitchFamily="34" charset="0"/>
                <a:cs typeface="Calibri" panose="020F0502020204030204" pitchFamily="34" charset="0"/>
              </a:rPr>
              <a:t> into Action per il </a:t>
            </a:r>
            <a:r>
              <a:rPr lang="en-GB" i="1" dirty="0" err="1">
                <a:solidFill>
                  <a:schemeClr val="tx1"/>
                </a:solidFill>
                <a:latin typeface="Calibri" panose="020F0502020204030204" pitchFamily="34" charset="0"/>
                <a:cs typeface="Calibri" panose="020F0502020204030204" pitchFamily="34" charset="0"/>
              </a:rPr>
              <a:t>modello</a:t>
            </a:r>
            <a:r>
              <a:rPr lang="en-GB" i="1" dirty="0">
                <a:solidFill>
                  <a:schemeClr val="tx1"/>
                </a:solidFill>
                <a:latin typeface="Calibri" panose="020F0502020204030204" pitchFamily="34" charset="0"/>
                <a:cs typeface="Calibri" panose="020F0502020204030204" pitchFamily="34" charset="0"/>
              </a:rPr>
              <a:t> di </a:t>
            </a:r>
            <a:r>
              <a:rPr lang="en-GB" i="1" dirty="0" err="1">
                <a:solidFill>
                  <a:schemeClr val="tx1"/>
                </a:solidFill>
                <a:latin typeface="Calibri" panose="020F0502020204030204" pitchFamily="34" charset="0"/>
                <a:cs typeface="Calibri" panose="020F0502020204030204" pitchFamily="34" charset="0"/>
              </a:rPr>
              <a:t>profitto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completo</a:t>
            </a:r>
            <a:r>
              <a:rPr lang="en-GB" i="1" dirty="0">
                <a:solidFill>
                  <a:schemeClr val="tx1"/>
                </a:solidFill>
                <a:latin typeface="Calibri" panose="020F0502020204030204" pitchFamily="34" charset="0"/>
                <a:cs typeface="Calibri" panose="020F0502020204030204" pitchFamily="34" charset="0"/>
              </a:rPr>
              <a:t> per </a:t>
            </a:r>
            <a:r>
              <a:rPr lang="en-GB" i="1" dirty="0" err="1">
                <a:solidFill>
                  <a:schemeClr val="tx1"/>
                </a:solidFill>
                <a:latin typeface="Calibri" panose="020F0502020204030204" pitchFamily="34" charset="0"/>
                <a:cs typeface="Calibri" panose="020F0502020204030204" pitchFamily="34" charset="0"/>
              </a:rPr>
              <a:t>ogni</a:t>
            </a:r>
            <a:r>
              <a:rPr lang="en-GB" i="1" dirty="0">
                <a:solidFill>
                  <a:schemeClr val="tx1"/>
                </a:solidFill>
                <a:latin typeface="Calibri" panose="020F0502020204030204" pitchFamily="34" charset="0"/>
                <a:cs typeface="Calibri" panose="020F0502020204030204" pitchFamily="34" charset="0"/>
              </a:rPr>
              <a:t> thread</a:t>
            </a:r>
          </a:p>
        </p:txBody>
      </p:sp>
      <p:sp>
        <p:nvSpPr>
          <p:cNvPr id="5" name="Google Shape;102;p12"/>
          <p:cNvSpPr txBox="1">
            <a:spLocks/>
          </p:cNvSpPr>
          <p:nvPr/>
        </p:nvSpPr>
        <p:spPr>
          <a:xfrm>
            <a:off x="127190" y="1228702"/>
            <a:ext cx="7020741"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chemeClr val="accent2">
                    <a:lumMod val="75000"/>
                  </a:schemeClr>
                </a:solidFill>
                <a:latin typeface="Calibri" panose="020F0502020204030204" pitchFamily="34" charset="0"/>
                <a:cs typeface="Calibri" panose="020F0502020204030204" pitchFamily="34" charset="0"/>
              </a:rPr>
              <a:t>2.4 </a:t>
            </a:r>
            <a:r>
              <a:rPr lang="en-US" sz="2000" dirty="0" err="1">
                <a:solidFill>
                  <a:schemeClr val="accent2">
                    <a:lumMod val="75000"/>
                  </a:schemeClr>
                </a:solidFill>
                <a:latin typeface="Calibri" panose="020F0502020204030204" pitchFamily="34" charset="0"/>
                <a:cs typeface="Calibri" panose="020F0502020204030204" pitchFamily="34" charset="0"/>
              </a:rPr>
              <a:t>Alfabetizzazione</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economica</a:t>
            </a:r>
            <a:r>
              <a:rPr lang="en-US" sz="2000" dirty="0">
                <a:solidFill>
                  <a:schemeClr val="accent2">
                    <a:lumMod val="75000"/>
                  </a:schemeClr>
                </a:solidFill>
                <a:latin typeface="Calibri" panose="020F0502020204030204" pitchFamily="34" charset="0"/>
                <a:cs typeface="Calibri" panose="020F0502020204030204" pitchFamily="34" charset="0"/>
              </a:rPr>
              <a:t> e </a:t>
            </a:r>
            <a:r>
              <a:rPr lang="en-US" sz="2000" dirty="0" err="1">
                <a:solidFill>
                  <a:schemeClr val="accent2">
                    <a:lumMod val="75000"/>
                  </a:schemeClr>
                </a:solidFill>
                <a:latin typeface="Calibri" panose="020F0502020204030204" pitchFamily="34" charset="0"/>
                <a:cs typeface="Calibri" panose="020F0502020204030204" pitchFamily="34" charset="0"/>
              </a:rPr>
              <a:t>finanziaria</a:t>
            </a:r>
            <a:r>
              <a:rPr lang="en-US" sz="2000" dirty="0">
                <a:solidFill>
                  <a:schemeClr val="accent2">
                    <a:lumMod val="75000"/>
                  </a:schemeClr>
                </a:solidFill>
                <a:latin typeface="Calibri" panose="020F0502020204030204" pitchFamily="34" charset="0"/>
                <a:cs typeface="Calibri" panose="020F0502020204030204" pitchFamily="34" charset="0"/>
              </a:rPr>
              <a:t>: sotto-</a:t>
            </a:r>
            <a:r>
              <a:rPr lang="en-US" sz="2000" dirty="0" err="1">
                <a:solidFill>
                  <a:schemeClr val="accent2">
                    <a:lumMod val="75000"/>
                  </a:schemeClr>
                </a:solidFill>
                <a:latin typeface="Calibri" panose="020F0502020204030204" pitchFamily="34" charset="0"/>
                <a:cs typeface="Calibri" panose="020F0502020204030204" pitchFamily="34" charset="0"/>
              </a:rPr>
              <a:t>competenze</a:t>
            </a:r>
            <a:r>
              <a:rPr lang="en-US" sz="2000" dirty="0">
                <a:solidFill>
                  <a:schemeClr val="accent2">
                    <a:lumMod val="75000"/>
                  </a:schemeClr>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2630758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400657"/>
          </a:xfrm>
          <a:prstGeom prst="rect">
            <a:avLst/>
          </a:prstGeom>
        </p:spPr>
        <p:txBody>
          <a:bodyPr wrap="square">
            <a:spAutoFit/>
          </a:bodyPr>
          <a:lstStyle/>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ISPIRARE E FARSI ISPIRARE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PERSUADERE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COMUNICARE EFFICACEMENTE </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USARE I MEDIA IN MODO EFFICACE</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panose="020F0502020204030204" pitchFamily="34" charset="0"/>
                <a:cs typeface="Calibri" panose="020F0502020204030204" pitchFamily="34" charset="0"/>
              </a:rPr>
              <a:t>Pagine</a:t>
            </a:r>
            <a:r>
              <a:rPr lang="en-GB" i="1" dirty="0">
                <a:solidFill>
                  <a:schemeClr val="tx1"/>
                </a:solidFill>
                <a:latin typeface="Calibri" panose="020F0502020204030204" pitchFamily="34" charset="0"/>
                <a:cs typeface="Calibri" panose="020F0502020204030204" pitchFamily="34" charset="0"/>
              </a:rPr>
              <a:t> 195 e 196 di </a:t>
            </a:r>
            <a:r>
              <a:rPr lang="en-GB" i="1" dirty="0" err="1">
                <a:solidFill>
                  <a:schemeClr val="tx1"/>
                </a:solidFill>
                <a:latin typeface="Calibri" panose="020F0502020204030204" pitchFamily="34" charset="0"/>
                <a:cs typeface="Calibri" panose="020F0502020204030204" pitchFamily="34" charset="0"/>
              </a:rPr>
              <a:t>EntreComp</a:t>
            </a:r>
            <a:r>
              <a:rPr lang="en-GB" i="1" dirty="0">
                <a:solidFill>
                  <a:schemeClr val="tx1"/>
                </a:solidFill>
                <a:latin typeface="Calibri" panose="020F0502020204030204" pitchFamily="34" charset="0"/>
                <a:cs typeface="Calibri" panose="020F0502020204030204" pitchFamily="34" charset="0"/>
              </a:rPr>
              <a:t> into Action per il </a:t>
            </a:r>
            <a:r>
              <a:rPr lang="en-GB" i="1" dirty="0" err="1">
                <a:solidFill>
                  <a:schemeClr val="tx1"/>
                </a:solidFill>
                <a:latin typeface="Calibri" panose="020F0502020204030204" pitchFamily="34" charset="0"/>
                <a:cs typeface="Calibri" panose="020F0502020204030204" pitchFamily="34" charset="0"/>
              </a:rPr>
              <a:t>modello</a:t>
            </a:r>
            <a:r>
              <a:rPr lang="en-GB" i="1" dirty="0">
                <a:solidFill>
                  <a:schemeClr val="tx1"/>
                </a:solidFill>
                <a:latin typeface="Calibri" panose="020F0502020204030204" pitchFamily="34" charset="0"/>
                <a:cs typeface="Calibri" panose="020F0502020204030204" pitchFamily="34" charset="0"/>
              </a:rPr>
              <a:t> di </a:t>
            </a:r>
            <a:r>
              <a:rPr lang="en-GB" i="1" dirty="0" err="1">
                <a:solidFill>
                  <a:schemeClr val="tx1"/>
                </a:solidFill>
                <a:latin typeface="Calibri" panose="020F0502020204030204" pitchFamily="34" charset="0"/>
                <a:cs typeface="Calibri" panose="020F0502020204030204" pitchFamily="34" charset="0"/>
              </a:rPr>
              <a:t>profitto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completo</a:t>
            </a:r>
            <a:r>
              <a:rPr lang="en-GB" i="1" dirty="0">
                <a:solidFill>
                  <a:schemeClr val="tx1"/>
                </a:solidFill>
                <a:latin typeface="Calibri" panose="020F0502020204030204" pitchFamily="34" charset="0"/>
                <a:cs typeface="Calibri" panose="020F0502020204030204" pitchFamily="34" charset="0"/>
              </a:rPr>
              <a:t> per </a:t>
            </a:r>
            <a:r>
              <a:rPr lang="en-GB" i="1" dirty="0" err="1">
                <a:solidFill>
                  <a:schemeClr val="tx1"/>
                </a:solidFill>
                <a:latin typeface="Calibri" panose="020F0502020204030204" pitchFamily="34" charset="0"/>
                <a:cs typeface="Calibri" panose="020F0502020204030204" pitchFamily="34" charset="0"/>
              </a:rPr>
              <a:t>ogni</a:t>
            </a:r>
            <a:r>
              <a:rPr lang="en-GB" i="1" dirty="0">
                <a:solidFill>
                  <a:schemeClr val="tx1"/>
                </a:solidFill>
                <a:latin typeface="Calibri" panose="020F0502020204030204" pitchFamily="34" charset="0"/>
                <a:cs typeface="Calibri" panose="020F0502020204030204" pitchFamily="34" charset="0"/>
              </a:rPr>
              <a:t> thread</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chemeClr val="accent2">
                    <a:lumMod val="75000"/>
                  </a:schemeClr>
                </a:solidFill>
                <a:latin typeface="Calibri" panose="020F0502020204030204" pitchFamily="34" charset="0"/>
                <a:cs typeface="Calibri" panose="020F0502020204030204" pitchFamily="34" charset="0"/>
              </a:rPr>
              <a:t>2.5 </a:t>
            </a:r>
            <a:r>
              <a:rPr lang="en-US" sz="2000" dirty="0" err="1">
                <a:solidFill>
                  <a:schemeClr val="accent2">
                    <a:lumMod val="75000"/>
                  </a:schemeClr>
                </a:solidFill>
                <a:latin typeface="Calibri" panose="020F0502020204030204" pitchFamily="34" charset="0"/>
                <a:cs typeface="Calibri" panose="020F0502020204030204" pitchFamily="34" charset="0"/>
              </a:rPr>
              <a:t>Mobilitare</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gli</a:t>
            </a:r>
            <a:r>
              <a:rPr lang="en-US" sz="2000" dirty="0">
                <a:solidFill>
                  <a:schemeClr val="accent2">
                    <a:lumMod val="75000"/>
                  </a:schemeClr>
                </a:solidFill>
                <a:latin typeface="Calibri" panose="020F0502020204030204" pitchFamily="34" charset="0"/>
                <a:cs typeface="Calibri" panose="020F0502020204030204" pitchFamily="34" charset="0"/>
              </a:rPr>
              <a:t> </a:t>
            </a:r>
            <a:r>
              <a:rPr lang="en-US" sz="2000" dirty="0" err="1">
                <a:solidFill>
                  <a:schemeClr val="accent2">
                    <a:lumMod val="75000"/>
                  </a:schemeClr>
                </a:solidFill>
                <a:latin typeface="Calibri" panose="020F0502020204030204" pitchFamily="34" charset="0"/>
                <a:cs typeface="Calibri" panose="020F0502020204030204" pitchFamily="34" charset="0"/>
              </a:rPr>
              <a:t>altri</a:t>
            </a:r>
            <a:r>
              <a:rPr lang="en-US" sz="2000" dirty="0">
                <a:solidFill>
                  <a:schemeClr val="accent2">
                    <a:lumMod val="75000"/>
                  </a:schemeClr>
                </a:solidFill>
                <a:latin typeface="Calibri" panose="020F0502020204030204" pitchFamily="34" charset="0"/>
                <a:cs typeface="Calibri" panose="020F0502020204030204" pitchFamily="34" charset="0"/>
              </a:rPr>
              <a:t> : sotto-</a:t>
            </a:r>
            <a:r>
              <a:rPr lang="en-US" sz="2000" dirty="0" err="1">
                <a:solidFill>
                  <a:schemeClr val="accent2">
                    <a:lumMod val="75000"/>
                  </a:schemeClr>
                </a:solidFill>
                <a:latin typeface="Calibri" panose="020F0502020204030204" pitchFamily="34" charset="0"/>
                <a:cs typeface="Calibri" panose="020F0502020204030204" pitchFamily="34" charset="0"/>
              </a:rPr>
              <a:t>competenze</a:t>
            </a:r>
            <a:r>
              <a:rPr lang="en-US" sz="2000" dirty="0">
                <a:solidFill>
                  <a:schemeClr val="accent2">
                    <a:lumMod val="75000"/>
                  </a:schemeClr>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3396210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rot="16200000">
            <a:off x="-1134342" y="2860655"/>
            <a:ext cx="3090142"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lgn="ctr">
              <a:buClr>
                <a:schemeClr val="dk1"/>
              </a:buClr>
              <a:buSzPts val="1100"/>
              <a:buFont typeface="Karla"/>
              <a:buNone/>
            </a:pPr>
            <a:r>
              <a:rPr lang="en-US" sz="2000" b="1" dirty="0">
                <a:solidFill>
                  <a:srgbClr val="00B050"/>
                </a:solidFill>
                <a:latin typeface="Calibri" panose="020F0502020204030204" pitchFamily="34" charset="0"/>
                <a:cs typeface="Calibri" panose="020F0502020204030204" pitchFamily="34" charset="0"/>
              </a:rPr>
              <a:t>IN AZIONE</a:t>
            </a:r>
          </a:p>
        </p:txBody>
      </p:sp>
      <p:sp>
        <p:nvSpPr>
          <p:cNvPr id="7"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graphicFrame>
        <p:nvGraphicFramePr>
          <p:cNvPr id="8"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735977997"/>
              </p:ext>
            </p:extLst>
          </p:nvPr>
        </p:nvGraphicFramePr>
        <p:xfrm>
          <a:off x="616985" y="1253546"/>
          <a:ext cx="7917414" cy="3316445"/>
        </p:xfrm>
        <a:graphic>
          <a:graphicData uri="http://schemas.openxmlformats.org/drawingml/2006/table">
            <a:tbl>
              <a:tblPr firstRow="1" bandRow="1">
                <a:tableStyleId>{5C22544A-7EE6-4342-B048-85BDC9FD1C3A}</a:tableStyleId>
              </a:tblPr>
              <a:tblGrid>
                <a:gridCol w="1943771">
                  <a:extLst>
                    <a:ext uri="{9D8B030D-6E8A-4147-A177-3AD203B41FA5}">
                      <a16:colId xmlns:a16="http://schemas.microsoft.com/office/drawing/2014/main" val="3973671595"/>
                    </a:ext>
                  </a:extLst>
                </a:gridCol>
                <a:gridCol w="1882603">
                  <a:extLst>
                    <a:ext uri="{9D8B030D-6E8A-4147-A177-3AD203B41FA5}">
                      <a16:colId xmlns:a16="http://schemas.microsoft.com/office/drawing/2014/main" val="3164311868"/>
                    </a:ext>
                  </a:extLst>
                </a:gridCol>
                <a:gridCol w="4091040">
                  <a:extLst>
                    <a:ext uri="{9D8B030D-6E8A-4147-A177-3AD203B41FA5}">
                      <a16:colId xmlns:a16="http://schemas.microsoft.com/office/drawing/2014/main" val="3658847542"/>
                    </a:ext>
                  </a:extLst>
                </a:gridCol>
              </a:tblGrid>
              <a:tr h="373788">
                <a:tc>
                  <a:txBody>
                    <a:bodyPr/>
                    <a:lstStyle/>
                    <a:p>
                      <a:pPr algn="ctr"/>
                      <a:r>
                        <a:rPr lang="it-IT" sz="1800" noProof="0">
                          <a:solidFill>
                            <a:schemeClr val="tx1"/>
                          </a:solidFill>
                        </a:rPr>
                        <a:t>Competenze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noProof="0">
                          <a:solidFill>
                            <a:schemeClr val="tx1"/>
                          </a:solidFill>
                        </a:rPr>
                        <a:t>Consigli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noProof="0">
                          <a:solidFill>
                            <a:schemeClr val="tx1"/>
                          </a:solidFill>
                        </a:rPr>
                        <a:t>Descrizioni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577596">
                <a:tc>
                  <a:txBody>
                    <a:bodyPr/>
                    <a:lstStyle/>
                    <a:p>
                      <a:pPr algn="l"/>
                      <a:r>
                        <a:rPr lang="it-IT" sz="1000" b="1" noProof="0">
                          <a:solidFill>
                            <a:schemeClr val="tx1"/>
                          </a:solidFill>
                          <a:latin typeface="Calibri" panose="020F0502020204030204" pitchFamily="34" charset="0"/>
                          <a:cs typeface="Calibri" panose="020F0502020204030204" pitchFamily="34" charset="0"/>
                        </a:rPr>
                        <a:t>3.1 Prendere l’iniziativa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it-IT" sz="1000" i="1" noProof="0">
                          <a:solidFill>
                            <a:schemeClr val="tx1"/>
                          </a:solidFill>
                          <a:latin typeface="Calibri" panose="020F0502020204030204" pitchFamily="34" charset="0"/>
                          <a:cs typeface="Calibri" panose="020F0502020204030204" pitchFamily="34" charset="0"/>
                        </a:rPr>
                        <a:t>Fare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800" noProof="0">
                          <a:solidFill>
                            <a:schemeClr val="tx1"/>
                          </a:solidFill>
                          <a:latin typeface="Calibri" panose="020F0502020204030204" pitchFamily="34" charset="0"/>
                          <a:cs typeface="Calibri" panose="020F0502020204030204" pitchFamily="34" charset="0"/>
                        </a:rPr>
                        <a:t>Avviare processi che creano valore</a:t>
                      </a:r>
                    </a:p>
                    <a:p>
                      <a:pPr marL="171450" indent="-171450" algn="just">
                        <a:buFont typeface="Arial" panose="020B0604020202020204" pitchFamily="34" charset="0"/>
                        <a:buChar char="•"/>
                      </a:pPr>
                      <a:r>
                        <a:rPr lang="it-IT" sz="800" noProof="0">
                          <a:solidFill>
                            <a:schemeClr val="tx1"/>
                          </a:solidFill>
                          <a:latin typeface="Calibri" panose="020F0502020204030204" pitchFamily="34" charset="0"/>
                          <a:cs typeface="Calibri" panose="020F0502020204030204" pitchFamily="34" charset="0"/>
                        </a:rPr>
                        <a:t>Accettare le sfide</a:t>
                      </a:r>
                    </a:p>
                    <a:p>
                      <a:pPr marL="171450" indent="-171450" algn="just">
                        <a:buFont typeface="Arial" panose="020B0604020202020204" pitchFamily="34" charset="0"/>
                        <a:buChar char="•"/>
                      </a:pPr>
                      <a:r>
                        <a:rPr lang="it-IT" sz="800" noProof="0">
                          <a:solidFill>
                            <a:schemeClr val="tx1"/>
                          </a:solidFill>
                          <a:latin typeface="Calibri" panose="020F0502020204030204" pitchFamily="34" charset="0"/>
                          <a:cs typeface="Calibri" panose="020F0502020204030204" pitchFamily="34" charset="0"/>
                        </a:rPr>
                        <a:t>Agire e lavorare in modo indipendente per raggiungere gli obiettivi, attenersi alle intenzioni e svolgere i compiti pianificati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481627">
                <a:tc>
                  <a:txBody>
                    <a:bodyPr/>
                    <a:lstStyle/>
                    <a:p>
                      <a:pPr algn="l"/>
                      <a:r>
                        <a:rPr lang="it-IT" sz="1000" b="1" noProof="0">
                          <a:solidFill>
                            <a:schemeClr val="tx1"/>
                          </a:solidFill>
                          <a:latin typeface="Calibri" panose="020F0502020204030204" pitchFamily="34" charset="0"/>
                          <a:cs typeface="Calibri" panose="020F0502020204030204" pitchFamily="34" charset="0"/>
                        </a:rPr>
                        <a:t>3.2 Pianificare e gestire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it-IT" sz="1000" i="1" noProof="0">
                          <a:solidFill>
                            <a:schemeClr val="tx1"/>
                          </a:solidFill>
                          <a:latin typeface="Calibri" panose="020F0502020204030204" pitchFamily="34" charset="0"/>
                          <a:cs typeface="Calibri" panose="020F0502020204030204" pitchFamily="34" charset="0"/>
                        </a:rPr>
                        <a:t>Priorità, organizzazione e follow-up</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800" noProof="0">
                          <a:solidFill>
                            <a:schemeClr val="tx1"/>
                          </a:solidFill>
                          <a:latin typeface="Calibri" panose="020F0502020204030204" pitchFamily="34" charset="0"/>
                          <a:cs typeface="Calibri" panose="020F0502020204030204" pitchFamily="34" charset="0"/>
                        </a:rPr>
                        <a:t>Stabilire obiettivi a lungo, medio e breve termine</a:t>
                      </a:r>
                    </a:p>
                    <a:p>
                      <a:pPr marL="171450" indent="-171450" algn="just">
                        <a:buFont typeface="Arial" panose="020B0604020202020204" pitchFamily="34" charset="0"/>
                        <a:buChar char="•"/>
                      </a:pPr>
                      <a:r>
                        <a:rPr lang="it-IT" sz="800" noProof="0">
                          <a:solidFill>
                            <a:schemeClr val="tx1"/>
                          </a:solidFill>
                          <a:latin typeface="Calibri" panose="020F0502020204030204" pitchFamily="34" charset="0"/>
                          <a:cs typeface="Calibri" panose="020F0502020204030204" pitchFamily="34" charset="0"/>
                        </a:rPr>
                        <a:t>Definire priorità e piani d'azione</a:t>
                      </a:r>
                    </a:p>
                    <a:p>
                      <a:pPr marL="171450" indent="-171450" algn="just">
                        <a:buFont typeface="Arial" panose="020B0604020202020204" pitchFamily="34" charset="0"/>
                        <a:buChar char="•"/>
                      </a:pPr>
                      <a:r>
                        <a:rPr lang="it-IT" sz="800" noProof="0">
                          <a:solidFill>
                            <a:schemeClr val="tx1"/>
                          </a:solidFill>
                          <a:latin typeface="Calibri" panose="020F0502020204030204" pitchFamily="34" charset="0"/>
                          <a:cs typeface="Calibri" panose="020F0502020204030204" pitchFamily="34" charset="0"/>
                        </a:rPr>
                        <a:t>Adattarsi ai cambiamenti imprevisti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716427">
                <a:tc>
                  <a:txBody>
                    <a:bodyPr/>
                    <a:lstStyle/>
                    <a:p>
                      <a:pPr algn="l"/>
                      <a:r>
                        <a:rPr lang="it-IT" sz="1000" b="1" noProof="0">
                          <a:solidFill>
                            <a:schemeClr val="tx1"/>
                          </a:solidFill>
                          <a:latin typeface="Calibri" panose="020F0502020204030204" pitchFamily="34" charset="0"/>
                          <a:cs typeface="Calibri" panose="020F0502020204030204" pitchFamily="34" charset="0"/>
                        </a:rPr>
                        <a:t>3.3 Affrontare l'incertezza, l'ambiguità e il rischio</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it-IT" sz="1000" i="1" noProof="0">
                          <a:solidFill>
                            <a:schemeClr val="tx1"/>
                          </a:solidFill>
                          <a:latin typeface="Calibri" panose="020F0502020204030204" pitchFamily="34" charset="0"/>
                          <a:cs typeface="Calibri" panose="020F0502020204030204" pitchFamily="34" charset="0"/>
                        </a:rPr>
                        <a:t>Prendere decisioni considerando l'incertezza, l'ambiguità e il rischio</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800" noProof="0">
                          <a:solidFill>
                            <a:schemeClr val="tx1"/>
                          </a:solidFill>
                          <a:latin typeface="Calibri" panose="020F0502020204030204" pitchFamily="34" charset="0"/>
                          <a:cs typeface="Calibri" panose="020F0502020204030204" pitchFamily="34" charset="0"/>
                        </a:rPr>
                        <a:t>Prendere decisioni quando il risultato di quella decisione è incerto, quando le informazioni disponibili sono parziali o ambigue, o quando c'è il rischio di risultati non voluti</a:t>
                      </a:r>
                    </a:p>
                    <a:p>
                      <a:pPr marL="171450" indent="-171450" algn="just">
                        <a:buFont typeface="Arial" panose="020B0604020202020204" pitchFamily="34" charset="0"/>
                        <a:buChar char="•"/>
                      </a:pPr>
                      <a:r>
                        <a:rPr lang="it-IT" sz="800" noProof="0">
                          <a:solidFill>
                            <a:schemeClr val="tx1"/>
                          </a:solidFill>
                          <a:latin typeface="Calibri" panose="020F0502020204030204" pitchFamily="34" charset="0"/>
                          <a:cs typeface="Calibri" panose="020F0502020204030204" pitchFamily="34" charset="0"/>
                        </a:rPr>
                        <a:t>All'interno del processo di creazione del valore, includere modi strutturati di testare idee e prototipi fin dalle prime fasi, per ridurre i rischi di fallimento</a:t>
                      </a:r>
                    </a:p>
                    <a:p>
                      <a:pPr marL="171450" indent="-171450" algn="just">
                        <a:buFont typeface="Arial" panose="020B0604020202020204" pitchFamily="34" charset="0"/>
                        <a:buChar char="•"/>
                      </a:pPr>
                      <a:r>
                        <a:rPr lang="it-IT" sz="800" noProof="0">
                          <a:solidFill>
                            <a:schemeClr val="tx1"/>
                          </a:solidFill>
                          <a:latin typeface="Calibri" panose="020F0502020204030204" pitchFamily="34" charset="0"/>
                          <a:cs typeface="Calibri" panose="020F0502020204030204" pitchFamily="34" charset="0"/>
                        </a:rPr>
                        <a:t>Gestire con prontezza e flessibilità le situazioni in rapido movimento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467235">
                <a:tc>
                  <a:txBody>
                    <a:bodyPr/>
                    <a:lstStyle/>
                    <a:p>
                      <a:pPr algn="l"/>
                      <a:r>
                        <a:rPr lang="it-IT" sz="1000" b="1" noProof="0">
                          <a:solidFill>
                            <a:schemeClr val="tx1"/>
                          </a:solidFill>
                          <a:latin typeface="Calibri" panose="020F0502020204030204" pitchFamily="34" charset="0"/>
                          <a:cs typeface="Calibri" panose="020F0502020204030204" pitchFamily="34" charset="0"/>
                        </a:rPr>
                        <a:t>3.4 Lavorare con gli altri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it-IT" sz="1000" i="1" noProof="0">
                          <a:solidFill>
                            <a:schemeClr val="tx1"/>
                          </a:solidFill>
                          <a:latin typeface="Calibri" panose="020F0502020204030204" pitchFamily="34" charset="0"/>
                          <a:cs typeface="Calibri" panose="020F0502020204030204" pitchFamily="34" charset="0"/>
                        </a:rPr>
                        <a:t>Fare squadra, collaborare e fare rete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800" noProof="0">
                          <a:latin typeface="Calibri" panose="020F0502020204030204" pitchFamily="34" charset="0"/>
                          <a:cs typeface="Calibri" panose="020F0502020204030204" pitchFamily="34" charset="0"/>
                        </a:rPr>
                        <a:t>Lavorare insieme e cooperare con altri per sviluppare idee e trasformarle in azione</a:t>
                      </a:r>
                    </a:p>
                    <a:p>
                      <a:pPr marL="171450" indent="-171450" algn="just">
                        <a:buFont typeface="Arial" panose="020B0604020202020204" pitchFamily="34" charset="0"/>
                        <a:buChar char="•"/>
                      </a:pPr>
                      <a:r>
                        <a:rPr lang="it-IT" sz="800" noProof="0">
                          <a:latin typeface="Calibri" panose="020F0502020204030204" pitchFamily="34" charset="0"/>
                          <a:cs typeface="Calibri" panose="020F0502020204030204" pitchFamily="34" charset="0"/>
                        </a:rPr>
                        <a:t>Lavorare in rete </a:t>
                      </a:r>
                    </a:p>
                    <a:p>
                      <a:pPr marL="171450" indent="-171450" algn="just">
                        <a:buFont typeface="Arial" panose="020B0604020202020204" pitchFamily="34" charset="0"/>
                        <a:buChar char="•"/>
                      </a:pPr>
                      <a:r>
                        <a:rPr lang="it-IT" sz="800" noProof="0">
                          <a:latin typeface="Calibri" panose="020F0502020204030204" pitchFamily="34" charset="0"/>
                          <a:cs typeface="Calibri" panose="020F0502020204030204" pitchFamily="34" charset="0"/>
                        </a:rPr>
                        <a:t>Risolvere i conflitti e affrontare positivamente la concorrenza quando necessario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591715">
                <a:tc>
                  <a:txBody>
                    <a:bodyPr/>
                    <a:lstStyle/>
                    <a:p>
                      <a:pPr algn="l"/>
                      <a:r>
                        <a:rPr lang="it-IT" sz="1000" b="1" noProof="0">
                          <a:solidFill>
                            <a:schemeClr val="tx1"/>
                          </a:solidFill>
                          <a:latin typeface="Calibri" panose="020F0502020204030204" pitchFamily="34" charset="0"/>
                          <a:cs typeface="Calibri" panose="020F0502020204030204" pitchFamily="34" charset="0"/>
                        </a:rPr>
                        <a:t>3.5 Imparare attraverso l’esperienza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it-IT" sz="1000" i="1" noProof="0">
                          <a:solidFill>
                            <a:schemeClr val="tx1"/>
                          </a:solidFill>
                          <a:latin typeface="Calibri" panose="020F0502020204030204" pitchFamily="34" charset="0"/>
                          <a:cs typeface="Calibri" panose="020F0502020204030204" pitchFamily="34" charset="0"/>
                        </a:rPr>
                        <a:t>Learn by doing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it-IT" sz="800" noProof="0" dirty="0">
                          <a:latin typeface="Calibri" panose="020F0502020204030204" pitchFamily="34" charset="0"/>
                          <a:cs typeface="Calibri" panose="020F0502020204030204" pitchFamily="34" charset="0"/>
                        </a:rPr>
                        <a:t>Utilizzare qualsiasi iniziativa per la creazione di valore come un'opportunità di apprendimento</a:t>
                      </a:r>
                    </a:p>
                    <a:p>
                      <a:pPr marL="171450" indent="-171450" algn="just">
                        <a:buFont typeface="Arial" panose="020B0604020202020204" pitchFamily="34" charset="0"/>
                        <a:buChar char="•"/>
                      </a:pPr>
                      <a:r>
                        <a:rPr lang="it-IT" sz="800" noProof="0" dirty="0">
                          <a:latin typeface="Calibri" panose="020F0502020204030204" pitchFamily="34" charset="0"/>
                          <a:cs typeface="Calibri" panose="020F0502020204030204" pitchFamily="34" charset="0"/>
                        </a:rPr>
                        <a:t>Imparare con gli altri, compresi i pari e i mentori </a:t>
                      </a:r>
                    </a:p>
                    <a:p>
                      <a:pPr marL="171450" indent="-171450" algn="just">
                        <a:buFont typeface="Arial" panose="020B0604020202020204" pitchFamily="34" charset="0"/>
                        <a:buChar char="•"/>
                      </a:pPr>
                      <a:r>
                        <a:rPr lang="it-IT" sz="800" noProof="0" dirty="0">
                          <a:latin typeface="Calibri" panose="020F0502020204030204" pitchFamily="34" charset="0"/>
                          <a:cs typeface="Calibri" panose="020F0502020204030204" pitchFamily="34" charset="0"/>
                        </a:rPr>
                        <a:t>Riflettere e imparare sia dal successo che dal fallimento (proprio e degli altri)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2347261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1846659"/>
          </a:xfrm>
          <a:prstGeom prst="rect">
            <a:avLst/>
          </a:prstGeom>
        </p:spPr>
        <p:txBody>
          <a:bodyPr wrap="square">
            <a:spAutoFit/>
          </a:bodyPr>
          <a:lstStyle/>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ASSUMERSI LE RESPONSABILITÀ</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LAVORARE INDIPENDENTEMENTE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INTRAPRENDERE UN’AZIONE</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panose="020F0502020204030204" pitchFamily="34" charset="0"/>
                <a:cs typeface="Calibri" panose="020F0502020204030204" pitchFamily="34" charset="0"/>
              </a:rPr>
              <a:t>Pagina</a:t>
            </a:r>
            <a:r>
              <a:rPr lang="en-GB" i="1" dirty="0">
                <a:solidFill>
                  <a:schemeClr val="tx1"/>
                </a:solidFill>
                <a:latin typeface="Calibri" panose="020F0502020204030204" pitchFamily="34" charset="0"/>
                <a:cs typeface="Calibri" panose="020F0502020204030204" pitchFamily="34" charset="0"/>
              </a:rPr>
              <a:t> 197 di </a:t>
            </a:r>
            <a:r>
              <a:rPr lang="en-GB" i="1" dirty="0" err="1">
                <a:solidFill>
                  <a:schemeClr val="tx1"/>
                </a:solidFill>
                <a:latin typeface="Calibri" panose="020F0502020204030204" pitchFamily="34" charset="0"/>
                <a:cs typeface="Calibri" panose="020F0502020204030204" pitchFamily="34" charset="0"/>
              </a:rPr>
              <a:t>EntreComp</a:t>
            </a:r>
            <a:r>
              <a:rPr lang="en-GB" i="1" dirty="0">
                <a:solidFill>
                  <a:schemeClr val="tx1"/>
                </a:solidFill>
                <a:latin typeface="Calibri" panose="020F0502020204030204" pitchFamily="34" charset="0"/>
                <a:cs typeface="Calibri" panose="020F0502020204030204" pitchFamily="34" charset="0"/>
              </a:rPr>
              <a:t> into Action per il </a:t>
            </a:r>
            <a:r>
              <a:rPr lang="en-GB" i="1" dirty="0" err="1">
                <a:solidFill>
                  <a:schemeClr val="tx1"/>
                </a:solidFill>
                <a:latin typeface="Calibri" panose="020F0502020204030204" pitchFamily="34" charset="0"/>
                <a:cs typeface="Calibri" panose="020F0502020204030204" pitchFamily="34" charset="0"/>
              </a:rPr>
              <a:t>modello</a:t>
            </a:r>
            <a:r>
              <a:rPr lang="en-GB" i="1" dirty="0">
                <a:solidFill>
                  <a:schemeClr val="tx1"/>
                </a:solidFill>
                <a:latin typeface="Calibri" panose="020F0502020204030204" pitchFamily="34" charset="0"/>
                <a:cs typeface="Calibri" panose="020F0502020204030204" pitchFamily="34" charset="0"/>
              </a:rPr>
              <a:t> di </a:t>
            </a:r>
            <a:r>
              <a:rPr lang="en-GB" i="1" dirty="0" err="1">
                <a:solidFill>
                  <a:schemeClr val="tx1"/>
                </a:solidFill>
                <a:latin typeface="Calibri" panose="020F0502020204030204" pitchFamily="34" charset="0"/>
                <a:cs typeface="Calibri" panose="020F0502020204030204" pitchFamily="34" charset="0"/>
              </a:rPr>
              <a:t>profitto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completo</a:t>
            </a:r>
            <a:r>
              <a:rPr lang="en-GB" i="1" dirty="0">
                <a:solidFill>
                  <a:schemeClr val="tx1"/>
                </a:solidFill>
                <a:latin typeface="Calibri" panose="020F0502020204030204" pitchFamily="34" charset="0"/>
                <a:cs typeface="Calibri" panose="020F0502020204030204" pitchFamily="34" charset="0"/>
              </a:rPr>
              <a:t> per </a:t>
            </a:r>
            <a:r>
              <a:rPr lang="en-GB" i="1" dirty="0" err="1">
                <a:solidFill>
                  <a:schemeClr val="tx1"/>
                </a:solidFill>
                <a:latin typeface="Calibri" panose="020F0502020204030204" pitchFamily="34" charset="0"/>
                <a:cs typeface="Calibri" panose="020F0502020204030204" pitchFamily="34" charset="0"/>
              </a:rPr>
              <a:t>ogni</a:t>
            </a:r>
            <a:r>
              <a:rPr lang="en-GB" i="1" dirty="0">
                <a:solidFill>
                  <a:schemeClr val="tx1"/>
                </a:solidFill>
                <a:latin typeface="Calibri" panose="020F0502020204030204" pitchFamily="34" charset="0"/>
                <a:cs typeface="Calibri" panose="020F0502020204030204" pitchFamily="34" charset="0"/>
              </a:rPr>
              <a:t> thread</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B050"/>
                </a:solidFill>
                <a:latin typeface="Calibri" panose="020F0502020204030204" pitchFamily="34" charset="0"/>
                <a:cs typeface="Calibri" panose="020F0502020204030204" pitchFamily="34" charset="0"/>
              </a:rPr>
              <a:t>3.1 </a:t>
            </a:r>
            <a:r>
              <a:rPr lang="en-US" sz="2000" dirty="0" err="1">
                <a:solidFill>
                  <a:srgbClr val="00B050"/>
                </a:solidFill>
                <a:latin typeface="Calibri" panose="020F0502020204030204" pitchFamily="34" charset="0"/>
                <a:cs typeface="Calibri" panose="020F0502020204030204" pitchFamily="34" charset="0"/>
              </a:rPr>
              <a:t>Prendere</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l’iniziativa</a:t>
            </a:r>
            <a:r>
              <a:rPr lang="en-US" sz="2000" dirty="0">
                <a:solidFill>
                  <a:srgbClr val="00B050"/>
                </a:solidFill>
                <a:latin typeface="Calibri" panose="020F0502020204030204" pitchFamily="34" charset="0"/>
                <a:cs typeface="Calibri" panose="020F0502020204030204" pitchFamily="34" charset="0"/>
              </a:rPr>
              <a:t>: sotto-</a:t>
            </a:r>
            <a:r>
              <a:rPr lang="en-US" sz="2000" dirty="0" err="1">
                <a:solidFill>
                  <a:srgbClr val="00B050"/>
                </a:solidFill>
                <a:latin typeface="Calibri" panose="020F0502020204030204" pitchFamily="34" charset="0"/>
                <a:cs typeface="Calibri" panose="020F0502020204030204" pitchFamily="34" charset="0"/>
              </a:rPr>
              <a:t>competenze</a:t>
            </a:r>
            <a:endParaRPr lang="en-US" sz="2000" dirty="0">
              <a:solidFill>
                <a:srgbClr val="00B05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195195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893100"/>
          </a:xfrm>
          <a:prstGeom prst="rect">
            <a:avLst/>
          </a:prstGeom>
        </p:spPr>
        <p:txBody>
          <a:bodyPr wrap="square">
            <a:spAutoFit/>
          </a:bodyPr>
          <a:lstStyle/>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DEFINIRE OBIETTIVI</a:t>
            </a: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PIANIFICARE &amp; ORGANIZZARSI</a:t>
            </a: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SVILUPPARE BUSINESS PLAN SOSTENIBILI</a:t>
            </a: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DEFINIRE LE PRIORITÀ</a:t>
            </a: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MONITORARE I PROGRESSI</a:t>
            </a:r>
          </a:p>
          <a:p>
            <a:pPr marL="342900" indent="-342900" algn="just">
              <a:buFont typeface="+mj-lt"/>
              <a:buAutoNum type="arabicPeriod"/>
            </a:pPr>
            <a:endParaRPr lang="en-GB" sz="10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ESSERE FLESSIBILI ED ATTABILI AI CAMBIAMENTI</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panose="020F0502020204030204" pitchFamily="34" charset="0"/>
                <a:cs typeface="Calibri" panose="020F0502020204030204" pitchFamily="34" charset="0"/>
              </a:rPr>
              <a:t>Pagine</a:t>
            </a:r>
            <a:r>
              <a:rPr lang="en-GB" i="1" dirty="0">
                <a:solidFill>
                  <a:schemeClr val="tx1"/>
                </a:solidFill>
                <a:latin typeface="Calibri" panose="020F0502020204030204" pitchFamily="34" charset="0"/>
                <a:cs typeface="Calibri" panose="020F0502020204030204" pitchFamily="34" charset="0"/>
              </a:rPr>
              <a:t> 198 e 199 di </a:t>
            </a:r>
            <a:r>
              <a:rPr lang="en-GB" i="1" dirty="0" err="1">
                <a:solidFill>
                  <a:schemeClr val="tx1"/>
                </a:solidFill>
                <a:latin typeface="Calibri" panose="020F0502020204030204" pitchFamily="34" charset="0"/>
                <a:cs typeface="Calibri" panose="020F0502020204030204" pitchFamily="34" charset="0"/>
              </a:rPr>
              <a:t>EntreComp</a:t>
            </a:r>
            <a:r>
              <a:rPr lang="en-GB" i="1" dirty="0">
                <a:solidFill>
                  <a:schemeClr val="tx1"/>
                </a:solidFill>
                <a:latin typeface="Calibri" panose="020F0502020204030204" pitchFamily="34" charset="0"/>
                <a:cs typeface="Calibri" panose="020F0502020204030204" pitchFamily="34" charset="0"/>
              </a:rPr>
              <a:t> into Action per il </a:t>
            </a:r>
            <a:r>
              <a:rPr lang="en-GB" i="1" dirty="0" err="1">
                <a:solidFill>
                  <a:schemeClr val="tx1"/>
                </a:solidFill>
                <a:latin typeface="Calibri" panose="020F0502020204030204" pitchFamily="34" charset="0"/>
                <a:cs typeface="Calibri" panose="020F0502020204030204" pitchFamily="34" charset="0"/>
              </a:rPr>
              <a:t>modello</a:t>
            </a:r>
            <a:r>
              <a:rPr lang="en-GB" i="1" dirty="0">
                <a:solidFill>
                  <a:schemeClr val="tx1"/>
                </a:solidFill>
                <a:latin typeface="Calibri" panose="020F0502020204030204" pitchFamily="34" charset="0"/>
                <a:cs typeface="Calibri" panose="020F0502020204030204" pitchFamily="34" charset="0"/>
              </a:rPr>
              <a:t> di </a:t>
            </a:r>
            <a:r>
              <a:rPr lang="en-GB" i="1" dirty="0" err="1">
                <a:solidFill>
                  <a:schemeClr val="tx1"/>
                </a:solidFill>
                <a:latin typeface="Calibri" panose="020F0502020204030204" pitchFamily="34" charset="0"/>
                <a:cs typeface="Calibri" panose="020F0502020204030204" pitchFamily="34" charset="0"/>
              </a:rPr>
              <a:t>profitto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completo</a:t>
            </a:r>
            <a:r>
              <a:rPr lang="en-GB" i="1" dirty="0">
                <a:solidFill>
                  <a:schemeClr val="tx1"/>
                </a:solidFill>
                <a:latin typeface="Calibri" panose="020F0502020204030204" pitchFamily="34" charset="0"/>
                <a:cs typeface="Calibri" panose="020F0502020204030204" pitchFamily="34" charset="0"/>
              </a:rPr>
              <a:t> per </a:t>
            </a:r>
            <a:r>
              <a:rPr lang="en-GB" i="1" dirty="0" err="1">
                <a:solidFill>
                  <a:schemeClr val="tx1"/>
                </a:solidFill>
                <a:latin typeface="Calibri" panose="020F0502020204030204" pitchFamily="34" charset="0"/>
                <a:cs typeface="Calibri" panose="020F0502020204030204" pitchFamily="34" charset="0"/>
              </a:rPr>
              <a:t>ogni</a:t>
            </a:r>
            <a:r>
              <a:rPr lang="en-GB" i="1" dirty="0">
                <a:solidFill>
                  <a:schemeClr val="tx1"/>
                </a:solidFill>
                <a:latin typeface="Calibri" panose="020F0502020204030204" pitchFamily="34" charset="0"/>
                <a:cs typeface="Calibri" panose="020F0502020204030204" pitchFamily="34" charset="0"/>
              </a:rPr>
              <a:t> thread</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B050"/>
                </a:solidFill>
                <a:latin typeface="Calibri" panose="020F0502020204030204" pitchFamily="34" charset="0"/>
                <a:cs typeface="Calibri" panose="020F0502020204030204" pitchFamily="34" charset="0"/>
              </a:rPr>
              <a:t>3.2 </a:t>
            </a:r>
            <a:r>
              <a:rPr lang="en-US" sz="2000" dirty="0" err="1">
                <a:solidFill>
                  <a:srgbClr val="00B050"/>
                </a:solidFill>
                <a:latin typeface="Calibri" panose="020F0502020204030204" pitchFamily="34" charset="0"/>
                <a:cs typeface="Calibri" panose="020F0502020204030204" pitchFamily="34" charset="0"/>
              </a:rPr>
              <a:t>Pianificare</a:t>
            </a:r>
            <a:r>
              <a:rPr lang="en-US" sz="2000" dirty="0">
                <a:solidFill>
                  <a:srgbClr val="00B050"/>
                </a:solidFill>
                <a:latin typeface="Calibri" panose="020F0502020204030204" pitchFamily="34" charset="0"/>
                <a:cs typeface="Calibri" panose="020F0502020204030204" pitchFamily="34" charset="0"/>
              </a:rPr>
              <a:t> e </a:t>
            </a:r>
            <a:r>
              <a:rPr lang="en-US" sz="2000" dirty="0" err="1">
                <a:solidFill>
                  <a:srgbClr val="00B050"/>
                </a:solidFill>
                <a:latin typeface="Calibri" panose="020F0502020204030204" pitchFamily="34" charset="0"/>
                <a:cs typeface="Calibri" panose="020F0502020204030204" pitchFamily="34" charset="0"/>
              </a:rPr>
              <a:t>gestire</a:t>
            </a:r>
            <a:r>
              <a:rPr lang="en-US" sz="2000" dirty="0">
                <a:solidFill>
                  <a:srgbClr val="00B050"/>
                </a:solidFill>
                <a:latin typeface="Calibri" panose="020F0502020204030204" pitchFamily="34" charset="0"/>
                <a:cs typeface="Calibri" panose="020F0502020204030204" pitchFamily="34" charset="0"/>
              </a:rPr>
              <a:t>: sotto-</a:t>
            </a:r>
            <a:r>
              <a:rPr lang="en-US" sz="2000" dirty="0" err="1">
                <a:solidFill>
                  <a:srgbClr val="00B050"/>
                </a:solidFill>
                <a:latin typeface="Calibri" panose="020F0502020204030204" pitchFamily="34" charset="0"/>
                <a:cs typeface="Calibri" panose="020F0502020204030204" pitchFamily="34" charset="0"/>
              </a:rPr>
              <a:t>competenze</a:t>
            </a:r>
            <a:r>
              <a:rPr lang="en-US" sz="2000" dirty="0">
                <a:solidFill>
                  <a:srgbClr val="00B050"/>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4049158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1846659"/>
          </a:xfrm>
          <a:prstGeom prst="rect">
            <a:avLst/>
          </a:prstGeom>
        </p:spPr>
        <p:txBody>
          <a:bodyPr wrap="square">
            <a:spAutoFit/>
          </a:bodyPr>
          <a:lstStyle/>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AFFRONTARE L'INCERTEZZA E L'AMBIGUITÀ</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CALCOLARE IL RISCHIO</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GESTIRE IL RISCHIO </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a:solidFill>
                  <a:schemeClr val="tx1"/>
                </a:solidFill>
                <a:latin typeface="Calibri" panose="020F0502020204030204" pitchFamily="34" charset="0"/>
                <a:cs typeface="Calibri" panose="020F0502020204030204" pitchFamily="34" charset="0"/>
              </a:rPr>
              <a:t>Page 200 di </a:t>
            </a:r>
            <a:r>
              <a:rPr lang="en-GB" i="1" dirty="0" err="1">
                <a:solidFill>
                  <a:schemeClr val="tx1"/>
                </a:solidFill>
                <a:latin typeface="Calibri" panose="020F0502020204030204" pitchFamily="34" charset="0"/>
                <a:cs typeface="Calibri" panose="020F0502020204030204" pitchFamily="34" charset="0"/>
              </a:rPr>
              <a:t>EntreComp</a:t>
            </a:r>
            <a:r>
              <a:rPr lang="en-GB" i="1" dirty="0">
                <a:solidFill>
                  <a:schemeClr val="tx1"/>
                </a:solidFill>
                <a:latin typeface="Calibri" panose="020F0502020204030204" pitchFamily="34" charset="0"/>
                <a:cs typeface="Calibri" panose="020F0502020204030204" pitchFamily="34" charset="0"/>
              </a:rPr>
              <a:t> into Action per il </a:t>
            </a:r>
            <a:r>
              <a:rPr lang="en-GB" i="1" dirty="0" err="1">
                <a:solidFill>
                  <a:schemeClr val="tx1"/>
                </a:solidFill>
                <a:latin typeface="Calibri" panose="020F0502020204030204" pitchFamily="34" charset="0"/>
                <a:cs typeface="Calibri" panose="020F0502020204030204" pitchFamily="34" charset="0"/>
              </a:rPr>
              <a:t>modello</a:t>
            </a:r>
            <a:r>
              <a:rPr lang="en-GB" i="1" dirty="0">
                <a:solidFill>
                  <a:schemeClr val="tx1"/>
                </a:solidFill>
                <a:latin typeface="Calibri" panose="020F0502020204030204" pitchFamily="34" charset="0"/>
                <a:cs typeface="Calibri" panose="020F0502020204030204" pitchFamily="34" charset="0"/>
              </a:rPr>
              <a:t> di </a:t>
            </a:r>
            <a:r>
              <a:rPr lang="en-GB" i="1" dirty="0" err="1">
                <a:solidFill>
                  <a:schemeClr val="tx1"/>
                </a:solidFill>
                <a:latin typeface="Calibri" panose="020F0502020204030204" pitchFamily="34" charset="0"/>
                <a:cs typeface="Calibri" panose="020F0502020204030204" pitchFamily="34" charset="0"/>
              </a:rPr>
              <a:t>profitto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completo</a:t>
            </a:r>
            <a:r>
              <a:rPr lang="en-GB" i="1" dirty="0">
                <a:solidFill>
                  <a:schemeClr val="tx1"/>
                </a:solidFill>
                <a:latin typeface="Calibri" panose="020F0502020204030204" pitchFamily="34" charset="0"/>
                <a:cs typeface="Calibri" panose="020F0502020204030204" pitchFamily="34" charset="0"/>
              </a:rPr>
              <a:t> per </a:t>
            </a:r>
            <a:r>
              <a:rPr lang="en-GB" i="1" dirty="0" err="1">
                <a:solidFill>
                  <a:schemeClr val="tx1"/>
                </a:solidFill>
                <a:latin typeface="Calibri" panose="020F0502020204030204" pitchFamily="34" charset="0"/>
                <a:cs typeface="Calibri" panose="020F0502020204030204" pitchFamily="34" charset="0"/>
              </a:rPr>
              <a:t>ogni</a:t>
            </a:r>
            <a:r>
              <a:rPr lang="en-GB" i="1" dirty="0">
                <a:solidFill>
                  <a:schemeClr val="tx1"/>
                </a:solidFill>
                <a:latin typeface="Calibri" panose="020F0502020204030204" pitchFamily="34" charset="0"/>
                <a:cs typeface="Calibri" panose="020F0502020204030204" pitchFamily="34" charset="0"/>
              </a:rPr>
              <a:t> thread</a:t>
            </a:r>
          </a:p>
        </p:txBody>
      </p:sp>
      <p:sp>
        <p:nvSpPr>
          <p:cNvPr id="5" name="Google Shape;102;p12"/>
          <p:cNvSpPr txBox="1">
            <a:spLocks/>
          </p:cNvSpPr>
          <p:nvPr/>
        </p:nvSpPr>
        <p:spPr>
          <a:xfrm>
            <a:off x="127190" y="1228702"/>
            <a:ext cx="7513831"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B050"/>
                </a:solidFill>
                <a:latin typeface="Calibri" panose="020F0502020204030204" pitchFamily="34" charset="0"/>
                <a:cs typeface="Calibri" panose="020F0502020204030204" pitchFamily="34" charset="0"/>
              </a:rPr>
              <a:t>3.3 </a:t>
            </a:r>
            <a:r>
              <a:rPr lang="en-US" sz="2000" dirty="0" err="1">
                <a:solidFill>
                  <a:srgbClr val="00B050"/>
                </a:solidFill>
                <a:latin typeface="Calibri" panose="020F0502020204030204" pitchFamily="34" charset="0"/>
                <a:cs typeface="Calibri" panose="020F0502020204030204" pitchFamily="34" charset="0"/>
              </a:rPr>
              <a:t>Affrontare</a:t>
            </a:r>
            <a:r>
              <a:rPr lang="en-US" sz="2000" dirty="0">
                <a:solidFill>
                  <a:srgbClr val="00B050"/>
                </a:solidFill>
                <a:latin typeface="Calibri" panose="020F0502020204030204" pitchFamily="34" charset="0"/>
                <a:cs typeface="Calibri" panose="020F0502020204030204" pitchFamily="34" charset="0"/>
              </a:rPr>
              <a:t> le </a:t>
            </a:r>
            <a:r>
              <a:rPr lang="en-US" sz="2000" dirty="0" err="1">
                <a:solidFill>
                  <a:srgbClr val="00B050"/>
                </a:solidFill>
                <a:latin typeface="Calibri" panose="020F0502020204030204" pitchFamily="34" charset="0"/>
                <a:cs typeface="Calibri" panose="020F0502020204030204" pitchFamily="34" charset="0"/>
              </a:rPr>
              <a:t>ambiguità</a:t>
            </a:r>
            <a:r>
              <a:rPr lang="en-US" sz="2000" dirty="0">
                <a:solidFill>
                  <a:srgbClr val="00B050"/>
                </a:solidFill>
                <a:latin typeface="Calibri" panose="020F0502020204030204" pitchFamily="34" charset="0"/>
                <a:cs typeface="Calibri" panose="020F0502020204030204" pitchFamily="34" charset="0"/>
              </a:rPr>
              <a:t>, le </a:t>
            </a:r>
            <a:r>
              <a:rPr lang="en-US" sz="2000" dirty="0" err="1">
                <a:solidFill>
                  <a:srgbClr val="00B050"/>
                </a:solidFill>
                <a:latin typeface="Calibri" panose="020F0502020204030204" pitchFamily="34" charset="0"/>
                <a:cs typeface="Calibri" panose="020F0502020204030204" pitchFamily="34" charset="0"/>
              </a:rPr>
              <a:t>incertezze</a:t>
            </a:r>
            <a:r>
              <a:rPr lang="en-US" sz="2000" dirty="0">
                <a:solidFill>
                  <a:srgbClr val="00B050"/>
                </a:solidFill>
                <a:latin typeface="Calibri" panose="020F0502020204030204" pitchFamily="34" charset="0"/>
                <a:cs typeface="Calibri" panose="020F0502020204030204" pitchFamily="34" charset="0"/>
              </a:rPr>
              <a:t> e </a:t>
            </a:r>
            <a:r>
              <a:rPr lang="en-US" sz="2000" dirty="0" err="1">
                <a:solidFill>
                  <a:srgbClr val="00B050"/>
                </a:solidFill>
                <a:latin typeface="Calibri" panose="020F0502020204030204" pitchFamily="34" charset="0"/>
                <a:cs typeface="Calibri" panose="020F0502020204030204" pitchFamily="34" charset="0"/>
              </a:rPr>
              <a:t>i</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rischi</a:t>
            </a:r>
            <a:r>
              <a:rPr lang="en-US" sz="2000" dirty="0">
                <a:solidFill>
                  <a:srgbClr val="00B050"/>
                </a:solidFill>
                <a:latin typeface="Calibri" panose="020F0502020204030204" pitchFamily="34" charset="0"/>
                <a:cs typeface="Calibri" panose="020F0502020204030204" pitchFamily="34" charset="0"/>
              </a:rPr>
              <a:t>: sotto-</a:t>
            </a:r>
            <a:r>
              <a:rPr lang="en-US" sz="2000" dirty="0" err="1">
                <a:solidFill>
                  <a:srgbClr val="00B050"/>
                </a:solidFill>
                <a:latin typeface="Calibri" panose="020F0502020204030204" pitchFamily="34" charset="0"/>
                <a:cs typeface="Calibri" panose="020F0502020204030204" pitchFamily="34" charset="0"/>
              </a:rPr>
              <a:t>competenze</a:t>
            </a:r>
            <a:endParaRPr lang="en-US" sz="2000" dirty="0">
              <a:solidFill>
                <a:srgbClr val="00B05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404762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Introduzione</a:t>
            </a:r>
            <a:r>
              <a:rPr lang="en-US" sz="2200" dirty="0">
                <a:latin typeface="Raleway" panose="020B0003030101060003" pitchFamily="34" charset="0"/>
              </a:rPr>
              <a:t> e </a:t>
            </a:r>
            <a:r>
              <a:rPr lang="it-IT" sz="2200" dirty="0">
                <a:latin typeface="Raleway" panose="020B0003030101060003" pitchFamily="34" charset="0"/>
              </a:rPr>
              <a:t>Background</a:t>
            </a:r>
            <a:endParaRPr lang="en-US" sz="2200" dirty="0">
              <a:latin typeface="Raleway" panose="020B0003030101060003" pitchFamily="34" charset="0"/>
            </a:endParaRPr>
          </a:p>
        </p:txBody>
      </p:sp>
      <p:sp>
        <p:nvSpPr>
          <p:cNvPr id="4" name="Rectángulo 3"/>
          <p:cNvSpPr/>
          <p:nvPr/>
        </p:nvSpPr>
        <p:spPr>
          <a:xfrm>
            <a:off x="127191" y="1641213"/>
            <a:ext cx="8455700" cy="2585323"/>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Nel </a:t>
            </a:r>
            <a:r>
              <a:rPr lang="en-GB" sz="1800" dirty="0" err="1">
                <a:solidFill>
                  <a:srgbClr val="0E101A"/>
                </a:solidFill>
                <a:latin typeface="Calibri" panose="020F0502020204030204" pitchFamily="34" charset="0"/>
                <a:cs typeface="Calibri" panose="020F0502020204030204" pitchFamily="34" charset="0"/>
              </a:rPr>
              <a:t>contesto</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questo</a:t>
            </a:r>
            <a:r>
              <a:rPr lang="en-GB" sz="1800" dirty="0">
                <a:solidFill>
                  <a:srgbClr val="0E101A"/>
                </a:solidFill>
                <a:latin typeface="Calibri" panose="020F0502020204030204" pitchFamily="34" charset="0"/>
                <a:cs typeface="Calibri" panose="020F0502020204030204" pitchFamily="34" charset="0"/>
              </a:rPr>
              <a:t> modulo di </a:t>
            </a:r>
            <a:r>
              <a:rPr lang="en-GB" sz="1800" dirty="0" err="1">
                <a:solidFill>
                  <a:srgbClr val="0E101A"/>
                </a:solidFill>
                <a:latin typeface="Calibri" panose="020F0502020204030204" pitchFamily="34" charset="0"/>
                <a:cs typeface="Calibri" panose="020F0502020204030204" pitchFamily="34" charset="0"/>
              </a:rPr>
              <a:t>formazione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sarete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introdotti</a:t>
            </a:r>
            <a:r>
              <a:rPr lang="en-GB" sz="1800" dirty="0">
                <a:solidFill>
                  <a:srgbClr val="0E101A"/>
                </a:solidFill>
                <a:latin typeface="Calibri" panose="020F0502020204030204" pitchFamily="34" charset="0"/>
                <a:cs typeface="Calibri" panose="020F0502020204030204" pitchFamily="34" charset="0"/>
              </a:rPr>
              <a:t> a due </a:t>
            </a:r>
            <a:r>
              <a:rPr lang="en-GB" sz="1800" dirty="0" err="1">
                <a:solidFill>
                  <a:srgbClr val="0E101A"/>
                </a:solidFill>
                <a:latin typeface="Calibri" panose="020F0502020204030204" pitchFamily="34" charset="0"/>
                <a:cs typeface="Calibri" panose="020F0502020204030204" pitchFamily="34" charset="0"/>
              </a:rPr>
              <a:t>quadri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ufficiali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europei</a:t>
            </a:r>
            <a:r>
              <a:rPr lang="en-GB" sz="1800" dirty="0">
                <a:solidFill>
                  <a:srgbClr val="0E101A"/>
                </a:solidFill>
                <a:latin typeface="Calibri" panose="020F0502020204030204" pitchFamily="34" charset="0"/>
                <a:cs typeface="Calibri" panose="020F0502020204030204" pitchFamily="34" charset="0"/>
              </a:rPr>
              <a:t> per </a:t>
            </a:r>
            <a:r>
              <a:rPr lang="en-GB" sz="1800" dirty="0" err="1">
                <a:solidFill>
                  <a:srgbClr val="0E101A"/>
                </a:solidFill>
                <a:latin typeface="Calibri" panose="020F0502020204030204" pitchFamily="34" charset="0"/>
                <a:cs typeface="Calibri" panose="020F0502020204030204" pitchFamily="34" charset="0"/>
              </a:rPr>
              <a:t>l'istruzione</a:t>
            </a:r>
            <a:r>
              <a:rPr lang="en-GB" sz="1800" dirty="0">
                <a:solidFill>
                  <a:srgbClr val="0E101A"/>
                </a:solidFill>
                <a:latin typeface="Calibri" panose="020F0502020204030204" pitchFamily="34" charset="0"/>
                <a:cs typeface="Calibri" panose="020F0502020204030204" pitchFamily="34" charset="0"/>
              </a:rPr>
              <a:t> e la </a:t>
            </a:r>
            <a:r>
              <a:rPr lang="en-GB" sz="1800" dirty="0" err="1">
                <a:solidFill>
                  <a:srgbClr val="0E101A"/>
                </a:solidFill>
                <a:latin typeface="Calibri" panose="020F0502020204030204" pitchFamily="34" charset="0"/>
                <a:cs typeface="Calibri" panose="020F0502020204030204" pitchFamily="34" charset="0"/>
              </a:rPr>
              <a:t>formazione</a:t>
            </a:r>
            <a:r>
              <a:rPr lang="en-GB" sz="1800" dirty="0">
                <a:solidFill>
                  <a:srgbClr val="0E101A"/>
                </a:solidFill>
                <a:latin typeface="Calibri" panose="020F0502020204030204" pitchFamily="34" charset="0"/>
                <a:cs typeface="Calibri" panose="020F0502020204030204" pitchFamily="34" charset="0"/>
              </a:rPr>
              <a:t>: </a:t>
            </a:r>
          </a:p>
          <a:p>
            <a:pPr algn="just"/>
            <a:endParaRPr lang="en-GB" sz="1800" dirty="0">
              <a:solidFill>
                <a:srgbClr val="0E101A"/>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a:solidFill>
                  <a:srgbClr val="0E101A"/>
                </a:solidFill>
                <a:latin typeface="Calibri" panose="020F0502020204030204" pitchFamily="34" charset="0"/>
                <a:cs typeface="Calibri" panose="020F0502020204030204" pitchFamily="34" charset="0"/>
              </a:rPr>
              <a:t>Uno </a:t>
            </a:r>
            <a:r>
              <a:rPr lang="en-GB" sz="1800" dirty="0" err="1">
                <a:solidFill>
                  <a:srgbClr val="0E101A"/>
                </a:solidFill>
                <a:latin typeface="Calibri" panose="020F0502020204030204" pitchFamily="34" charset="0"/>
                <a:cs typeface="Calibri" panose="020F0502020204030204" pitchFamily="34" charset="0"/>
              </a:rPr>
              <a:t>sulle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competenze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imprenditoriali</a:t>
            </a:r>
            <a:r>
              <a:rPr lang="en-GB" sz="1800" dirty="0">
                <a:solidFill>
                  <a:srgbClr val="0E101A"/>
                </a:solidFill>
                <a:latin typeface="Calibri" panose="020F0502020204030204" pitchFamily="34" charset="0"/>
                <a:cs typeface="Calibri" panose="020F0502020204030204" pitchFamily="34" charset="0"/>
              </a:rPr>
              <a:t> e il senso di </a:t>
            </a:r>
            <a:r>
              <a:rPr lang="en-GB" sz="1800" dirty="0" err="1">
                <a:solidFill>
                  <a:srgbClr val="0E101A"/>
                </a:solidFill>
                <a:latin typeface="Calibri" panose="020F0502020204030204" pitchFamily="34" charset="0"/>
                <a:cs typeface="Calibri" panose="020F0502020204030204" pitchFamily="34" charset="0"/>
              </a:rPr>
              <a:t>iniziativa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EntreComp</a:t>
            </a:r>
            <a:r>
              <a:rPr lang="en-GB" sz="1800" dirty="0">
                <a:solidFill>
                  <a:srgbClr val="0E101A"/>
                </a:solidFill>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en-GB" sz="1800" dirty="0">
                <a:solidFill>
                  <a:srgbClr val="0E101A"/>
                </a:solidFill>
                <a:latin typeface="Calibri" panose="020F0502020204030204" pitchFamily="34" charset="0"/>
                <a:cs typeface="Calibri" panose="020F0502020204030204" pitchFamily="34" charset="0"/>
              </a:rPr>
              <a:t>...</a:t>
            </a:r>
            <a:r>
              <a:rPr lang="en-GB" sz="1800" dirty="0" err="1">
                <a:solidFill>
                  <a:srgbClr val="0E101A"/>
                </a:solidFill>
                <a:latin typeface="Calibri" panose="020F0502020204030204" pitchFamily="34" charset="0"/>
                <a:cs typeface="Calibri" panose="020F0502020204030204" pitchFamily="34" charset="0"/>
              </a:rPr>
              <a:t>l'altro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sulle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competenze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digitali</a:t>
            </a:r>
            <a:r>
              <a:rPr lang="en-GB" sz="1800" dirty="0">
                <a:solidFill>
                  <a:srgbClr val="0E101A"/>
                </a:solidFill>
                <a:latin typeface="Calibri" panose="020F0502020204030204" pitchFamily="34" charset="0"/>
                <a:cs typeface="Calibri" panose="020F0502020204030204" pitchFamily="34" charset="0"/>
              </a:rPr>
              <a:t> per tutti </a:t>
            </a:r>
            <a:r>
              <a:rPr lang="en-GB" sz="1800" dirty="0" err="1">
                <a:solidFill>
                  <a:srgbClr val="0E101A"/>
                </a:solidFill>
                <a:latin typeface="Calibri" panose="020F0502020204030204" pitchFamily="34" charset="0"/>
                <a:cs typeface="Calibri" panose="020F0502020204030204" pitchFamily="34" charset="0"/>
              </a:rPr>
              <a: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cittadini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2.1)</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err="1">
                <a:solidFill>
                  <a:srgbClr val="0E101A"/>
                </a:solidFill>
                <a:latin typeface="Calibri" panose="020F0502020204030204" pitchFamily="34" charset="0"/>
                <a:cs typeface="Calibri" panose="020F0502020204030204" pitchFamily="34" charset="0"/>
              </a:rPr>
              <a:t>Questi</a:t>
            </a:r>
            <a:r>
              <a:rPr lang="en-GB" sz="1800" dirty="0">
                <a:solidFill>
                  <a:srgbClr val="0E101A"/>
                </a:solidFill>
                <a:latin typeface="Calibri" panose="020F0502020204030204" pitchFamily="34" charset="0"/>
                <a:cs typeface="Calibri" panose="020F0502020204030204" pitchFamily="34" charset="0"/>
              </a:rPr>
              <a:t> due </a:t>
            </a:r>
            <a:r>
              <a:rPr lang="en-GB" sz="1800" dirty="0" err="1">
                <a:solidFill>
                  <a:srgbClr val="0E101A"/>
                </a:solidFill>
                <a:latin typeface="Calibri" panose="020F0502020204030204" pitchFamily="34" charset="0"/>
                <a:cs typeface="Calibri" panose="020F0502020204030204" pitchFamily="34" charset="0"/>
              </a:rPr>
              <a:t>quadri</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riferimento</a:t>
            </a:r>
            <a:r>
              <a:rPr lang="en-GB" sz="1800" dirty="0">
                <a:solidFill>
                  <a:srgbClr val="0E101A"/>
                </a:solidFill>
                <a:latin typeface="Calibri" panose="020F0502020204030204" pitchFamily="34" charset="0"/>
                <a:cs typeface="Calibri" panose="020F0502020204030204" pitchFamily="34" charset="0"/>
              </a:rPr>
              <a:t> vi </a:t>
            </a:r>
            <a:r>
              <a:rPr lang="en-GB" sz="1800" dirty="0" err="1">
                <a:solidFill>
                  <a:srgbClr val="0E101A"/>
                </a:solidFill>
                <a:latin typeface="Calibri" panose="020F0502020204030204" pitchFamily="34" charset="0"/>
                <a:cs typeface="Calibri" panose="020F0502020204030204" pitchFamily="34" charset="0"/>
              </a:rPr>
              <a:t>aiuteranno</a:t>
            </a:r>
            <a:r>
              <a:rPr lang="en-GB" sz="1800" dirty="0">
                <a:solidFill>
                  <a:srgbClr val="0E101A"/>
                </a:solidFill>
                <a:latin typeface="Calibri" panose="020F0502020204030204" pitchFamily="34" charset="0"/>
                <a:cs typeface="Calibri" panose="020F0502020204030204" pitchFamily="34" charset="0"/>
              </a:rPr>
              <a:t> a </a:t>
            </a:r>
            <a:r>
              <a:rPr lang="en-GB" sz="1800" dirty="0" err="1">
                <a:solidFill>
                  <a:srgbClr val="0E101A"/>
                </a:solidFill>
                <a:latin typeface="Calibri" panose="020F0502020204030204" pitchFamily="34" charset="0"/>
                <a:cs typeface="Calibri" panose="020F0502020204030204" pitchFamily="34" charset="0"/>
              </a:rPr>
              <a:t>delineare</a:t>
            </a:r>
            <a:r>
              <a:rPr lang="en-GB" sz="1800" dirty="0">
                <a:solidFill>
                  <a:srgbClr val="0E101A"/>
                </a:solidFill>
                <a:latin typeface="Calibri" panose="020F0502020204030204" pitchFamily="34" charset="0"/>
                <a:cs typeface="Calibri" panose="020F0502020204030204" pitchFamily="34" charset="0"/>
              </a:rPr>
              <a:t> una </a:t>
            </a:r>
            <a:r>
              <a:rPr lang="en-GB" sz="1800" dirty="0" err="1">
                <a:solidFill>
                  <a:srgbClr val="0E101A"/>
                </a:solidFill>
                <a:latin typeface="Calibri" panose="020F0502020204030204" pitchFamily="34" charset="0"/>
                <a:cs typeface="Calibri" panose="020F0502020204030204" pitchFamily="34" charset="0"/>
              </a:rPr>
              <a:t>precisa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tabella</a:t>
            </a:r>
            <a:r>
              <a:rPr lang="en-GB" sz="1800" dirty="0">
                <a:solidFill>
                  <a:srgbClr val="0E101A"/>
                </a:solidFill>
                <a:latin typeface="Calibri" panose="020F0502020204030204" pitchFamily="34" charset="0"/>
                <a:cs typeface="Calibri" panose="020F0502020204030204" pitchFamily="34" charset="0"/>
              </a:rPr>
              <a:t> di marcia per una </a:t>
            </a:r>
            <a:r>
              <a:rPr lang="en-GB" sz="1800" dirty="0" err="1">
                <a:solidFill>
                  <a:srgbClr val="0E101A"/>
                </a:solidFill>
                <a:latin typeface="Calibri" panose="020F0502020204030204" pitchFamily="34" charset="0"/>
                <a:cs typeface="Calibri" panose="020F0502020204030204" pitchFamily="34" charset="0"/>
              </a:rPr>
              <a:t>crescita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personale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che</a:t>
            </a:r>
            <a:r>
              <a:rPr lang="en-GB" sz="1800" dirty="0">
                <a:solidFill>
                  <a:srgbClr val="0E101A"/>
                </a:solidFill>
                <a:latin typeface="Calibri" panose="020F0502020204030204" pitchFamily="34" charset="0"/>
                <a:cs typeface="Calibri" panose="020F0502020204030204" pitchFamily="34" charset="0"/>
              </a:rPr>
              <a:t> vi </a:t>
            </a:r>
            <a:r>
              <a:rPr lang="en-GB" sz="1800" dirty="0" err="1">
                <a:solidFill>
                  <a:srgbClr val="0E101A"/>
                </a:solidFill>
                <a:latin typeface="Calibri" panose="020F0502020204030204" pitchFamily="34" charset="0"/>
                <a:cs typeface="Calibri" panose="020F0502020204030204" pitchFamily="34" charset="0"/>
              </a:rPr>
              <a:t>porti</a:t>
            </a:r>
            <a:r>
              <a:rPr lang="en-GB" sz="1800" dirty="0">
                <a:solidFill>
                  <a:srgbClr val="0E101A"/>
                </a:solidFill>
                <a:latin typeface="Calibri" panose="020F0502020204030204" pitchFamily="34" charset="0"/>
                <a:cs typeface="Calibri" panose="020F0502020204030204" pitchFamily="34" charset="0"/>
              </a:rPr>
              <a:t> a </a:t>
            </a:r>
            <a:r>
              <a:rPr lang="en-GB" sz="1800" dirty="0" err="1">
                <a:solidFill>
                  <a:srgbClr val="0E101A"/>
                </a:solidFill>
                <a:latin typeface="Calibri" panose="020F0502020204030204" pitchFamily="34" charset="0"/>
                <a:cs typeface="Calibri" panose="020F0502020204030204" pitchFamily="34" charset="0"/>
              </a:rPr>
              <a:t>sviluppare</a:t>
            </a:r>
            <a:r>
              <a:rPr lang="en-GB" sz="1800" dirty="0">
                <a:solidFill>
                  <a:srgbClr val="0E101A"/>
                </a:solidFill>
                <a:latin typeface="Calibri" panose="020F0502020204030204" pitchFamily="34" charset="0"/>
                <a:cs typeface="Calibri" panose="020F0502020204030204" pitchFamily="34" charset="0"/>
              </a:rPr>
              <a:t> le </a:t>
            </a:r>
            <a:r>
              <a:rPr lang="en-GB" sz="1800" dirty="0" err="1">
                <a:solidFill>
                  <a:srgbClr val="0E101A"/>
                </a:solidFill>
                <a:latin typeface="Calibri" panose="020F0502020204030204" pitchFamily="34" charset="0"/>
                <a:cs typeface="Calibri" panose="020F0502020204030204" pitchFamily="34" charset="0"/>
              </a:rPr>
              <a:t>competenze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necessarie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all'imprenditoria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digitale</a:t>
            </a:r>
            <a:r>
              <a:rPr lang="en-GB" sz="1800" dirty="0">
                <a:solidFill>
                  <a:srgbClr val="0E101A"/>
                </a:solidFill>
                <a:latin typeface="Calibri" panose="020F0502020204030204" pitchFamily="34" charset="0"/>
                <a:cs typeface="Calibri" panose="020F0502020204030204" pitchFamily="34" charset="0"/>
              </a:rPr>
              <a:t>.</a:t>
            </a:r>
            <a:endParaRPr lang="en-GB" sz="1800" dirty="0">
              <a:solidFill>
                <a:srgbClr val="0E101A"/>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092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190869"/>
            <a:ext cx="8455700" cy="3508653"/>
          </a:xfrm>
          <a:prstGeom prst="rect">
            <a:avLst/>
          </a:prstGeom>
        </p:spPr>
        <p:txBody>
          <a:bodyPr wrap="square">
            <a:spAutoFit/>
          </a:bodyPr>
          <a:lstStyle/>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ACCETTARE LA DIVERSITÀ (LE DIFFERENZE DELLE PERSONE)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SVILUPPARE L'INTELLIGENZA EMOTIVA</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ASCOLTARE ATTIVAMENTE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FARE SQUADRA</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LAVORARE INSIEME</a:t>
            </a:r>
          </a:p>
          <a:p>
            <a:pPr marL="342900" indent="-342900" algn="just">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sz="1800" dirty="0">
                <a:solidFill>
                  <a:srgbClr val="0E101A"/>
                </a:solidFill>
                <a:latin typeface="Calibri" panose="020F0502020204030204" pitchFamily="34" charset="0"/>
                <a:cs typeface="Calibri" panose="020F0502020204030204" pitchFamily="34" charset="0"/>
              </a:rPr>
              <a:t>ESPANDERE LA TUA RETE</a:t>
            </a: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panose="020F0502020204030204" pitchFamily="34" charset="0"/>
                <a:cs typeface="Calibri" panose="020F0502020204030204" pitchFamily="34" charset="0"/>
              </a:rPr>
              <a:t>Pagine</a:t>
            </a:r>
            <a:r>
              <a:rPr lang="en-GB" i="1" dirty="0">
                <a:solidFill>
                  <a:schemeClr val="tx1"/>
                </a:solidFill>
                <a:latin typeface="Calibri" panose="020F0502020204030204" pitchFamily="34" charset="0"/>
                <a:cs typeface="Calibri" panose="020F0502020204030204" pitchFamily="34" charset="0"/>
              </a:rPr>
              <a:t> 201 e 202 di </a:t>
            </a:r>
            <a:r>
              <a:rPr lang="en-GB" i="1" dirty="0" err="1">
                <a:solidFill>
                  <a:schemeClr val="tx1"/>
                </a:solidFill>
                <a:latin typeface="Calibri" panose="020F0502020204030204" pitchFamily="34" charset="0"/>
                <a:cs typeface="Calibri" panose="020F0502020204030204" pitchFamily="34" charset="0"/>
              </a:rPr>
              <a:t>EntreComp</a:t>
            </a:r>
            <a:r>
              <a:rPr lang="en-GB" i="1" dirty="0">
                <a:solidFill>
                  <a:schemeClr val="tx1"/>
                </a:solidFill>
                <a:latin typeface="Calibri" panose="020F0502020204030204" pitchFamily="34" charset="0"/>
                <a:cs typeface="Calibri" panose="020F0502020204030204" pitchFamily="34" charset="0"/>
              </a:rPr>
              <a:t> into Action per il </a:t>
            </a:r>
            <a:r>
              <a:rPr lang="en-GB" i="1" dirty="0" err="1">
                <a:solidFill>
                  <a:schemeClr val="tx1"/>
                </a:solidFill>
                <a:latin typeface="Calibri" panose="020F0502020204030204" pitchFamily="34" charset="0"/>
                <a:cs typeface="Calibri" panose="020F0502020204030204" pitchFamily="34" charset="0"/>
              </a:rPr>
              <a:t>modello</a:t>
            </a:r>
            <a:r>
              <a:rPr lang="en-GB" i="1" dirty="0">
                <a:solidFill>
                  <a:schemeClr val="tx1"/>
                </a:solidFill>
                <a:latin typeface="Calibri" panose="020F0502020204030204" pitchFamily="34" charset="0"/>
                <a:cs typeface="Calibri" panose="020F0502020204030204" pitchFamily="34" charset="0"/>
              </a:rPr>
              <a:t> di </a:t>
            </a:r>
            <a:r>
              <a:rPr lang="en-GB" i="1" dirty="0" err="1">
                <a:solidFill>
                  <a:schemeClr val="tx1"/>
                </a:solidFill>
                <a:latin typeface="Calibri" panose="020F0502020204030204" pitchFamily="34" charset="0"/>
                <a:cs typeface="Calibri" panose="020F0502020204030204" pitchFamily="34" charset="0"/>
              </a:rPr>
              <a:t>profitto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completo</a:t>
            </a:r>
            <a:r>
              <a:rPr lang="en-GB" i="1" dirty="0">
                <a:solidFill>
                  <a:schemeClr val="tx1"/>
                </a:solidFill>
                <a:latin typeface="Calibri" panose="020F0502020204030204" pitchFamily="34" charset="0"/>
                <a:cs typeface="Calibri" panose="020F0502020204030204" pitchFamily="34" charset="0"/>
              </a:rPr>
              <a:t> per </a:t>
            </a:r>
            <a:r>
              <a:rPr lang="en-GB" i="1" dirty="0" err="1">
                <a:solidFill>
                  <a:schemeClr val="tx1"/>
                </a:solidFill>
                <a:latin typeface="Calibri" panose="020F0502020204030204" pitchFamily="34" charset="0"/>
                <a:cs typeface="Calibri" panose="020F0502020204030204" pitchFamily="34" charset="0"/>
              </a:rPr>
              <a:t>ogni</a:t>
            </a:r>
            <a:r>
              <a:rPr lang="en-GB" i="1" dirty="0">
                <a:solidFill>
                  <a:schemeClr val="tx1"/>
                </a:solidFill>
                <a:latin typeface="Calibri" panose="020F0502020204030204" pitchFamily="34" charset="0"/>
                <a:cs typeface="Calibri" panose="020F0502020204030204" pitchFamily="34" charset="0"/>
              </a:rPr>
              <a:t> thread</a:t>
            </a:r>
          </a:p>
        </p:txBody>
      </p:sp>
      <p:sp>
        <p:nvSpPr>
          <p:cNvPr id="5" name="Google Shape;102;p12"/>
          <p:cNvSpPr txBox="1">
            <a:spLocks/>
          </p:cNvSpPr>
          <p:nvPr/>
        </p:nvSpPr>
        <p:spPr>
          <a:xfrm>
            <a:off x="127191" y="808289"/>
            <a:ext cx="7213409"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B050"/>
                </a:solidFill>
                <a:latin typeface="Calibri" panose="020F0502020204030204" pitchFamily="34" charset="0"/>
                <a:cs typeface="Calibri" panose="020F0502020204030204" pitchFamily="34" charset="0"/>
              </a:rPr>
              <a:t>3.4 </a:t>
            </a:r>
            <a:r>
              <a:rPr lang="en-US" sz="2000" dirty="0" err="1">
                <a:solidFill>
                  <a:srgbClr val="00B050"/>
                </a:solidFill>
                <a:latin typeface="Calibri" panose="020F0502020204030204" pitchFamily="34" charset="0"/>
                <a:cs typeface="Calibri" panose="020F0502020204030204" pitchFamily="34" charset="0"/>
              </a:rPr>
              <a:t>Lavorare</a:t>
            </a:r>
            <a:r>
              <a:rPr lang="en-US" sz="2000" dirty="0">
                <a:solidFill>
                  <a:srgbClr val="00B050"/>
                </a:solidFill>
                <a:latin typeface="Calibri" panose="020F0502020204030204" pitchFamily="34" charset="0"/>
                <a:cs typeface="Calibri" panose="020F0502020204030204" pitchFamily="34" charset="0"/>
              </a:rPr>
              <a:t> con </a:t>
            </a:r>
            <a:r>
              <a:rPr lang="en-US" sz="2000" dirty="0" err="1">
                <a:solidFill>
                  <a:srgbClr val="00B050"/>
                </a:solidFill>
                <a:latin typeface="Calibri" panose="020F0502020204030204" pitchFamily="34" charset="0"/>
                <a:cs typeface="Calibri" panose="020F0502020204030204" pitchFamily="34" charset="0"/>
              </a:rPr>
              <a:t>gli</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altri</a:t>
            </a:r>
            <a:r>
              <a:rPr lang="en-US" sz="2000" dirty="0">
                <a:solidFill>
                  <a:srgbClr val="00B050"/>
                </a:solidFill>
                <a:latin typeface="Calibri" panose="020F0502020204030204" pitchFamily="34" charset="0"/>
                <a:cs typeface="Calibri" panose="020F0502020204030204" pitchFamily="34" charset="0"/>
              </a:rPr>
              <a:t>: sotto-</a:t>
            </a:r>
            <a:r>
              <a:rPr lang="en-US" sz="2000" dirty="0" err="1">
                <a:solidFill>
                  <a:srgbClr val="00B050"/>
                </a:solidFill>
                <a:latin typeface="Calibri" panose="020F0502020204030204" pitchFamily="34" charset="0"/>
                <a:cs typeface="Calibri" panose="020F0502020204030204" pitchFamily="34" charset="0"/>
              </a:rPr>
              <a:t>competenze</a:t>
            </a:r>
            <a:endParaRPr lang="en-US" sz="2000" dirty="0">
              <a:solidFill>
                <a:srgbClr val="00B050"/>
              </a:solidFill>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3319835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6749428" y="1883473"/>
            <a:ext cx="2039068" cy="2031325"/>
          </a:xfrm>
          <a:prstGeom prst="rect">
            <a:avLst/>
          </a:prstGeom>
        </p:spPr>
        <p:txBody>
          <a:bodyPr wrap="square">
            <a:spAutoFit/>
          </a:bodyPr>
          <a:lstStyle/>
          <a:p>
            <a:pPr algn="just"/>
            <a:r>
              <a:rPr lang="en-GB" i="1" dirty="0">
                <a:solidFill>
                  <a:schemeClr val="tx1"/>
                </a:solidFill>
                <a:latin typeface="Calibri" panose="020F0502020204030204" pitchFamily="34" charset="0"/>
                <a:cs typeface="Calibri" panose="020F0502020204030204" pitchFamily="34" charset="0"/>
              </a:rPr>
              <a:t>Se </a:t>
            </a:r>
            <a:r>
              <a:rPr lang="en-GB" i="1" dirty="0" err="1">
                <a:solidFill>
                  <a:schemeClr val="tx1"/>
                </a:solidFill>
                <a:latin typeface="Calibri" panose="020F0502020204030204" pitchFamily="34" charset="0"/>
                <a:cs typeface="Calibri" panose="020F0502020204030204" pitchFamily="34" charset="0"/>
              </a:rPr>
              <a:t>vuoi</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saperne</a:t>
            </a:r>
            <a:r>
              <a:rPr lang="en-GB" i="1" dirty="0">
                <a:solidFill>
                  <a:schemeClr val="tx1"/>
                </a:solidFill>
                <a:latin typeface="Calibri" panose="020F0502020204030204" pitchFamily="34" charset="0"/>
                <a:cs typeface="Calibri" panose="020F0502020204030204" pitchFamily="34" charset="0"/>
              </a:rPr>
              <a:t> di </a:t>
            </a:r>
            <a:r>
              <a:rPr lang="en-GB" i="1" dirty="0" err="1">
                <a:solidFill>
                  <a:schemeClr val="tx1"/>
                </a:solidFill>
                <a:latin typeface="Calibri" panose="020F0502020204030204" pitchFamily="34" charset="0"/>
                <a:cs typeface="Calibri" panose="020F0502020204030204" pitchFamily="34" charset="0"/>
              </a:rPr>
              <a:t>più</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su</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imparare</a:t>
            </a:r>
            <a:r>
              <a:rPr lang="en-GB" i="1" dirty="0">
                <a:solidFill>
                  <a:schemeClr val="tx1"/>
                </a:solidFill>
                <a:latin typeface="Calibri" panose="020F0502020204030204" pitchFamily="34" charset="0"/>
                <a:cs typeface="Calibri" panose="020F0502020204030204" pitchFamily="34" charset="0"/>
              </a:rPr>
              <a:t> ad </a:t>
            </a:r>
            <a:r>
              <a:rPr lang="en-GB" i="1" dirty="0" err="1">
                <a:solidFill>
                  <a:schemeClr val="tx1"/>
                </a:solidFill>
                <a:latin typeface="Calibri" panose="020F0502020204030204" pitchFamily="34" charset="0"/>
                <a:cs typeface="Calibri" panose="020F0502020204030204" pitchFamily="34" charset="0"/>
              </a:rPr>
              <a:t>imparare</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considera</a:t>
            </a:r>
            <a:r>
              <a:rPr lang="en-GB" i="1" dirty="0">
                <a:solidFill>
                  <a:schemeClr val="tx1"/>
                </a:solidFill>
                <a:latin typeface="Calibri" panose="020F0502020204030204" pitchFamily="34" charset="0"/>
                <a:cs typeface="Calibri" panose="020F0502020204030204" pitchFamily="34" charset="0"/>
              </a:rPr>
              <a:t> la </a:t>
            </a:r>
            <a:r>
              <a:rPr lang="en-GB" i="1" dirty="0" err="1">
                <a:solidFill>
                  <a:schemeClr val="tx1"/>
                </a:solidFill>
                <a:latin typeface="Calibri" panose="020F0502020204030204" pitchFamily="34" charset="0"/>
                <a:cs typeface="Calibri" panose="020F0502020204030204" pitchFamily="34" charset="0"/>
              </a:rPr>
              <a:t>possibilità</a:t>
            </a:r>
            <a:r>
              <a:rPr lang="en-GB" i="1" dirty="0">
                <a:solidFill>
                  <a:schemeClr val="tx1"/>
                </a:solidFill>
                <a:latin typeface="Calibri" panose="020F0502020204030204" pitchFamily="34" charset="0"/>
                <a:cs typeface="Calibri" panose="020F0502020204030204" pitchFamily="34" charset="0"/>
              </a:rPr>
              <a:t> di </a:t>
            </a:r>
            <a:r>
              <a:rPr lang="en-GB" i="1" dirty="0" err="1">
                <a:solidFill>
                  <a:schemeClr val="tx1"/>
                </a:solidFill>
                <a:latin typeface="Calibri" panose="020F0502020204030204" pitchFamily="34" charset="0"/>
                <a:cs typeface="Calibri" panose="020F0502020204030204" pitchFamily="34" charset="0"/>
              </a:rPr>
              <a:t>consultare</a:t>
            </a:r>
            <a:r>
              <a:rPr lang="en-GB" i="1" dirty="0">
                <a:solidFill>
                  <a:schemeClr val="tx1"/>
                </a:solidFill>
                <a:latin typeface="Calibri" panose="020F0502020204030204" pitchFamily="34" charset="0"/>
                <a:cs typeface="Calibri" panose="020F0502020204030204" pitchFamily="34" charset="0"/>
              </a:rPr>
              <a:t> il </a:t>
            </a:r>
            <a:r>
              <a:rPr lang="en-GB" i="1" dirty="0" err="1">
                <a:solidFill>
                  <a:schemeClr val="tx1"/>
                </a:solidFill>
                <a:latin typeface="Calibri" panose="020F0502020204030204" pitchFamily="34" charset="0"/>
                <a:cs typeface="Calibri" panose="020F0502020204030204" pitchFamily="34" charset="0"/>
              </a:rPr>
              <a:t>quadro</a:t>
            </a:r>
            <a:r>
              <a:rPr lang="en-GB" i="1" dirty="0">
                <a:solidFill>
                  <a:schemeClr val="tx1"/>
                </a:solidFill>
                <a:latin typeface="Calibri" panose="020F0502020204030204" pitchFamily="34" charset="0"/>
                <a:cs typeface="Calibri" panose="020F0502020204030204" pitchFamily="34" charset="0"/>
              </a:rPr>
              <a:t> </a:t>
            </a:r>
            <a:r>
              <a:rPr lang="en-GB" i="1" u="sng" dirty="0" err="1">
                <a:solidFill>
                  <a:srgbClr val="004C52"/>
                </a:solidFill>
                <a:latin typeface="Calibri" panose="020F0502020204030204" pitchFamily="34" charset="0"/>
                <a:cs typeface="Calibri" panose="020F0502020204030204" pitchFamily="34" charset="0"/>
              </a:rPr>
              <a:t>LifeComp</a:t>
            </a:r>
            <a:r>
              <a:rPr lang="en-GB" i="1" dirty="0">
                <a:solidFill>
                  <a:schemeClr val="tx1"/>
                </a:solidFill>
                <a:latin typeface="Calibri" panose="020F0502020204030204" pitchFamily="34" charset="0"/>
                <a:cs typeface="Calibri" panose="020F0502020204030204" pitchFamily="34" charset="0"/>
              </a:rPr>
              <a:t>: il </a:t>
            </a:r>
            <a:r>
              <a:rPr lang="en-GB" i="1" dirty="0" err="1">
                <a:solidFill>
                  <a:schemeClr val="tx1"/>
                </a:solidFill>
                <a:latin typeface="Calibri" panose="020F0502020204030204" pitchFamily="34" charset="0"/>
                <a:cs typeface="Calibri" panose="020F0502020204030204" pitchFamily="34" charset="0"/>
              </a:rPr>
              <a:t>terzo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quadro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ufficiale</a:t>
            </a:r>
            <a:r>
              <a:rPr lang="en-GB" i="1" dirty="0">
                <a:solidFill>
                  <a:schemeClr val="tx1"/>
                </a:solidFill>
                <a:latin typeface="Calibri" panose="020F0502020204030204" pitchFamily="34" charset="0"/>
                <a:cs typeface="Calibri" panose="020F0502020204030204" pitchFamily="34" charset="0"/>
              </a:rPr>
              <a:t> di </a:t>
            </a:r>
            <a:r>
              <a:rPr lang="en-GB" i="1" dirty="0" err="1">
                <a:solidFill>
                  <a:schemeClr val="tx1"/>
                </a:solidFill>
                <a:latin typeface="Calibri" panose="020F0502020204030204" pitchFamily="34" charset="0"/>
                <a:cs typeface="Calibri" panose="020F0502020204030204" pitchFamily="34" charset="0"/>
              </a:rPr>
              <a:t>istruzione</a:t>
            </a:r>
            <a:r>
              <a:rPr lang="en-GB" i="1" dirty="0">
                <a:solidFill>
                  <a:schemeClr val="tx1"/>
                </a:solidFill>
                <a:latin typeface="Calibri" panose="020F0502020204030204" pitchFamily="34" charset="0"/>
                <a:cs typeface="Calibri" panose="020F0502020204030204" pitchFamily="34" charset="0"/>
              </a:rPr>
              <a:t> e </a:t>
            </a:r>
            <a:r>
              <a:rPr lang="en-GB" i="1" dirty="0" err="1">
                <a:solidFill>
                  <a:schemeClr val="tx1"/>
                </a:solidFill>
                <a:latin typeface="Calibri" panose="020F0502020204030204" pitchFamily="34" charset="0"/>
                <a:cs typeface="Calibri" panose="020F0502020204030204" pitchFamily="34" charset="0"/>
              </a:rPr>
              <a:t>formazione</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pubblicato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dalla</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commissione</a:t>
            </a:r>
            <a:r>
              <a:rPr lang="en-GB" i="1" dirty="0">
                <a:solidFill>
                  <a:schemeClr val="tx1"/>
                </a:solidFill>
                <a:latin typeface="Calibri" panose="020F0502020204030204" pitchFamily="34" charset="0"/>
                <a:cs typeface="Calibri" panose="020F0502020204030204" pitchFamily="34" charset="0"/>
              </a:rPr>
              <a:t> UE </a:t>
            </a:r>
            <a:r>
              <a:rPr lang="en-GB" i="1" dirty="0" err="1">
                <a:solidFill>
                  <a:schemeClr val="tx1"/>
                </a:solidFill>
                <a:latin typeface="Calibri" panose="020F0502020204030204" pitchFamily="34" charset="0"/>
                <a:cs typeface="Calibri" panose="020F0502020204030204" pitchFamily="34" charset="0"/>
              </a:rPr>
              <a:t>nel</a:t>
            </a:r>
            <a:r>
              <a:rPr lang="en-GB" i="1" dirty="0">
                <a:solidFill>
                  <a:schemeClr val="tx1"/>
                </a:solidFill>
                <a:latin typeface="Calibri" panose="020F0502020204030204" pitchFamily="34" charset="0"/>
                <a:cs typeface="Calibri" panose="020F0502020204030204" pitchFamily="34" charset="0"/>
              </a:rPr>
              <a:t> 2020.</a:t>
            </a:r>
          </a:p>
        </p:txBody>
      </p:sp>
      <p:sp>
        <p:nvSpPr>
          <p:cNvPr id="5" name="Google Shape;102;p12"/>
          <p:cNvSpPr txBox="1">
            <a:spLocks/>
          </p:cNvSpPr>
          <p:nvPr/>
        </p:nvSpPr>
        <p:spPr>
          <a:xfrm>
            <a:off x="137822" y="1006809"/>
            <a:ext cx="7213409"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solidFill>
                  <a:srgbClr val="00B050"/>
                </a:solidFill>
                <a:latin typeface="Calibri" panose="020F0502020204030204" pitchFamily="34" charset="0"/>
                <a:cs typeface="Calibri" panose="020F0502020204030204" pitchFamily="34" charset="0"/>
              </a:rPr>
              <a:t>3.5 </a:t>
            </a:r>
            <a:r>
              <a:rPr lang="en-US" sz="2000" dirty="0" err="1">
                <a:solidFill>
                  <a:srgbClr val="00B050"/>
                </a:solidFill>
                <a:latin typeface="Calibri" panose="020F0502020204030204" pitchFamily="34" charset="0"/>
                <a:cs typeface="Calibri" panose="020F0502020204030204" pitchFamily="34" charset="0"/>
              </a:rPr>
              <a:t>imparare</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dalle</a:t>
            </a:r>
            <a:r>
              <a:rPr lang="en-US" sz="2000" dirty="0">
                <a:solidFill>
                  <a:srgbClr val="00B050"/>
                </a:solidFill>
                <a:latin typeface="Calibri" panose="020F0502020204030204" pitchFamily="34" charset="0"/>
                <a:cs typeface="Calibri" panose="020F0502020204030204" pitchFamily="34" charset="0"/>
              </a:rPr>
              <a:t> </a:t>
            </a:r>
            <a:r>
              <a:rPr lang="en-US" sz="2000" dirty="0" err="1">
                <a:solidFill>
                  <a:srgbClr val="00B050"/>
                </a:solidFill>
                <a:latin typeface="Calibri" panose="020F0502020204030204" pitchFamily="34" charset="0"/>
                <a:cs typeface="Calibri" panose="020F0502020204030204" pitchFamily="34" charset="0"/>
              </a:rPr>
              <a:t>esperienze</a:t>
            </a:r>
            <a:r>
              <a:rPr lang="en-US" sz="2000" dirty="0">
                <a:solidFill>
                  <a:srgbClr val="00B050"/>
                </a:solidFill>
                <a:latin typeface="Calibri" panose="020F0502020204030204" pitchFamily="34" charset="0"/>
                <a:cs typeface="Calibri" panose="020F0502020204030204" pitchFamily="34" charset="0"/>
              </a:rPr>
              <a:t>: sotto-</a:t>
            </a:r>
            <a:r>
              <a:rPr lang="en-US" sz="2000" dirty="0" err="1">
                <a:solidFill>
                  <a:srgbClr val="00B050"/>
                </a:solidFill>
                <a:latin typeface="Calibri" panose="020F0502020204030204" pitchFamily="34" charset="0"/>
                <a:cs typeface="Calibri" panose="020F0502020204030204" pitchFamily="34" charset="0"/>
              </a:rPr>
              <a:t>competenze</a:t>
            </a:r>
            <a:r>
              <a:rPr lang="en-US" sz="2000" dirty="0">
                <a:solidFill>
                  <a:srgbClr val="00B050"/>
                </a:solidFill>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2 – Uno </a:t>
            </a:r>
            <a:r>
              <a:rPr lang="en-US" sz="2200" dirty="0" err="1">
                <a:latin typeface="Raleway" panose="020B0003030101060003" pitchFamily="34" charset="0"/>
              </a:rPr>
              <a:t>sguardo</a:t>
            </a:r>
            <a:r>
              <a:rPr lang="en-US" sz="2200" dirty="0">
                <a:latin typeface="Raleway" panose="020B0003030101060003" pitchFamily="34" charset="0"/>
              </a:rPr>
              <a:t> </a:t>
            </a:r>
            <a:r>
              <a:rPr lang="en-US" sz="2200" dirty="0" err="1">
                <a:latin typeface="Raleway" panose="020B0003030101060003" pitchFamily="34" charset="0"/>
              </a:rPr>
              <a:t>approfondito</a:t>
            </a:r>
            <a:r>
              <a:rPr lang="en-US" sz="2200" dirty="0">
                <a:latin typeface="Raleway" panose="020B0003030101060003" pitchFamily="34" charset="0"/>
              </a:rPr>
              <a:t> </a:t>
            </a:r>
            <a:r>
              <a:rPr lang="en-US" sz="2200" dirty="0" err="1">
                <a:latin typeface="Raleway" panose="020B0003030101060003" pitchFamily="34" charset="0"/>
              </a:rPr>
              <a:t>su</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EntreComp</a:t>
            </a:r>
            <a:endParaRPr lang="en-US" sz="2200" dirty="0">
              <a:solidFill>
                <a:srgbClr val="004C52"/>
              </a:solidFill>
              <a:latin typeface="Raleway" panose="020B0003030101060003" pitchFamily="34" charset="0"/>
            </a:endParaRPr>
          </a:p>
        </p:txBody>
      </p:sp>
      <p:sp>
        <p:nvSpPr>
          <p:cNvPr id="2" name="Freccia a destra 1"/>
          <p:cNvSpPr/>
          <p:nvPr/>
        </p:nvSpPr>
        <p:spPr>
          <a:xfrm>
            <a:off x="3397298" y="2436358"/>
            <a:ext cx="901411" cy="1659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Immagine 2"/>
          <p:cNvPicPr>
            <a:picLocks noChangeAspect="1"/>
          </p:cNvPicPr>
          <p:nvPr/>
        </p:nvPicPr>
        <p:blipFill>
          <a:blip r:embed="rId3"/>
          <a:stretch>
            <a:fillRect/>
          </a:stretch>
        </p:blipFill>
        <p:spPr>
          <a:xfrm>
            <a:off x="4399557" y="1643696"/>
            <a:ext cx="2068454" cy="2923646"/>
          </a:xfrm>
          <a:prstGeom prst="rect">
            <a:avLst/>
          </a:prstGeom>
          <a:ln w="28575">
            <a:solidFill>
              <a:srgbClr val="FF0000"/>
            </a:solidFill>
          </a:ln>
        </p:spPr>
      </p:pic>
      <p:sp>
        <p:nvSpPr>
          <p:cNvPr id="7" name="Rectángulo 3"/>
          <p:cNvSpPr/>
          <p:nvPr/>
        </p:nvSpPr>
        <p:spPr>
          <a:xfrm>
            <a:off x="279591" y="1793613"/>
            <a:ext cx="3661788" cy="2769989"/>
          </a:xfrm>
          <a:prstGeom prst="rect">
            <a:avLst/>
          </a:prstGeom>
        </p:spPr>
        <p:txBody>
          <a:bodyPr wrap="square">
            <a:spAutoFit/>
          </a:bodyPr>
          <a:lstStyle/>
          <a:p>
            <a:pPr marL="342900" indent="-342900">
              <a:buFont typeface="+mj-lt"/>
              <a:buAutoNum type="arabicPeriod"/>
            </a:pPr>
            <a:r>
              <a:rPr lang="en-GB" sz="1800" dirty="0">
                <a:solidFill>
                  <a:srgbClr val="0E101A"/>
                </a:solidFill>
                <a:latin typeface="Calibri" panose="020F0502020204030204" pitchFamily="34" charset="0"/>
                <a:cs typeface="Calibri" panose="020F0502020204030204" pitchFamily="34" charset="0"/>
              </a:rPr>
              <a:t>RIFLETTERE</a:t>
            </a:r>
          </a:p>
          <a:p>
            <a:pPr marL="342900" indent="-342900">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buFont typeface="+mj-lt"/>
              <a:buAutoNum type="arabicPeriod"/>
            </a:pPr>
            <a:r>
              <a:rPr lang="en-GB" sz="1800" dirty="0">
                <a:solidFill>
                  <a:srgbClr val="0E101A"/>
                </a:solidFill>
                <a:latin typeface="Calibri" panose="020F0502020204030204" pitchFamily="34" charset="0"/>
                <a:cs typeface="Calibri" panose="020F0502020204030204" pitchFamily="34" charset="0"/>
              </a:rPr>
              <a:t>IMPARARE AD IMPARARE**  </a:t>
            </a:r>
          </a:p>
          <a:p>
            <a:pPr marL="342900" indent="-342900">
              <a:buFont typeface="+mj-lt"/>
              <a:buAutoNum type="arabicPeriod"/>
            </a:pPr>
            <a:endParaRPr lang="en-GB" sz="1800" dirty="0">
              <a:solidFill>
                <a:srgbClr val="0E101A"/>
              </a:solidFill>
              <a:latin typeface="Calibri" panose="020F0502020204030204" pitchFamily="34" charset="0"/>
              <a:cs typeface="Calibri" panose="020F0502020204030204" pitchFamily="34" charset="0"/>
            </a:endParaRPr>
          </a:p>
          <a:p>
            <a:pPr marL="342900" indent="-342900">
              <a:buFont typeface="+mj-lt"/>
              <a:buAutoNum type="arabicPeriod"/>
            </a:pPr>
            <a:r>
              <a:rPr lang="en-GB" sz="1800" dirty="0">
                <a:solidFill>
                  <a:srgbClr val="0E101A"/>
                </a:solidFill>
                <a:latin typeface="Calibri" panose="020F0502020204030204" pitchFamily="34" charset="0"/>
                <a:cs typeface="Calibri" panose="020F0502020204030204" pitchFamily="34" charset="0"/>
              </a:rPr>
              <a:t>IMPARARE DALL'ESPERIENZA </a:t>
            </a:r>
            <a:endParaRPr lang="en-GB" sz="1000" dirty="0">
              <a:solidFill>
                <a:srgbClr val="0E101A"/>
              </a:solidFill>
              <a:latin typeface="Calibri" panose="020F0502020204030204" pitchFamily="34" charset="0"/>
              <a:cs typeface="Calibri" panose="020F0502020204030204" pitchFamily="34" charset="0"/>
            </a:endParaRPr>
          </a:p>
          <a:p>
            <a:pPr algn="just"/>
            <a:endParaRPr lang="en-GB" i="1" dirty="0">
              <a:solidFill>
                <a:schemeClr val="tx1"/>
              </a:solidFill>
              <a:latin typeface="Calibri" panose="020F0502020204030204" pitchFamily="34" charset="0"/>
              <a:cs typeface="Calibri" panose="020F0502020204030204" pitchFamily="34" charset="0"/>
            </a:endParaRPr>
          </a:p>
          <a:p>
            <a:pPr algn="just"/>
            <a:endParaRPr lang="en-GB" i="1" dirty="0">
              <a:solidFill>
                <a:schemeClr val="tx1"/>
              </a:solidFill>
              <a:latin typeface="Calibri" panose="020F0502020204030204" pitchFamily="34" charset="0"/>
              <a:cs typeface="Calibri" panose="020F0502020204030204" pitchFamily="34" charset="0"/>
            </a:endParaRPr>
          </a:p>
          <a:p>
            <a:pPr algn="just"/>
            <a:endParaRPr lang="en-GB" i="1" dirty="0">
              <a:solidFill>
                <a:schemeClr val="tx1"/>
              </a:solidFill>
              <a:latin typeface="Calibri" panose="020F0502020204030204" pitchFamily="34" charset="0"/>
              <a:cs typeface="Calibri" panose="020F0502020204030204" pitchFamily="34" charset="0"/>
            </a:endParaRPr>
          </a:p>
          <a:p>
            <a:pPr algn="just"/>
            <a:r>
              <a:rPr lang="en-GB" i="1" dirty="0" err="1">
                <a:solidFill>
                  <a:schemeClr val="tx1"/>
                </a:solidFill>
                <a:latin typeface="Calibri" panose="020F0502020204030204" pitchFamily="34" charset="0"/>
                <a:cs typeface="Calibri" panose="020F0502020204030204" pitchFamily="34" charset="0"/>
              </a:rPr>
              <a:t>Pagina</a:t>
            </a:r>
            <a:r>
              <a:rPr lang="en-GB" i="1" dirty="0">
                <a:solidFill>
                  <a:schemeClr val="tx1"/>
                </a:solidFill>
                <a:latin typeface="Calibri" panose="020F0502020204030204" pitchFamily="34" charset="0"/>
                <a:cs typeface="Calibri" panose="020F0502020204030204" pitchFamily="34" charset="0"/>
              </a:rPr>
              <a:t> 203 of EntreComp into Action di </a:t>
            </a:r>
            <a:r>
              <a:rPr lang="en-GB" i="1" dirty="0" err="1">
                <a:solidFill>
                  <a:schemeClr val="tx1"/>
                </a:solidFill>
                <a:latin typeface="Calibri" panose="020F0502020204030204" pitchFamily="34" charset="0"/>
                <a:cs typeface="Calibri" panose="020F0502020204030204" pitchFamily="34" charset="0"/>
              </a:rPr>
              <a:t>EntreComp</a:t>
            </a:r>
            <a:r>
              <a:rPr lang="en-GB" i="1" dirty="0">
                <a:solidFill>
                  <a:schemeClr val="tx1"/>
                </a:solidFill>
                <a:latin typeface="Calibri" panose="020F0502020204030204" pitchFamily="34" charset="0"/>
                <a:cs typeface="Calibri" panose="020F0502020204030204" pitchFamily="34" charset="0"/>
              </a:rPr>
              <a:t> into Action per il </a:t>
            </a:r>
            <a:r>
              <a:rPr lang="en-GB" i="1" dirty="0" err="1">
                <a:solidFill>
                  <a:schemeClr val="tx1"/>
                </a:solidFill>
                <a:latin typeface="Calibri" panose="020F0502020204030204" pitchFamily="34" charset="0"/>
                <a:cs typeface="Calibri" panose="020F0502020204030204" pitchFamily="34" charset="0"/>
              </a:rPr>
              <a:t>modello</a:t>
            </a:r>
            <a:r>
              <a:rPr lang="en-GB" i="1" dirty="0">
                <a:solidFill>
                  <a:schemeClr val="tx1"/>
                </a:solidFill>
                <a:latin typeface="Calibri" panose="020F0502020204030204" pitchFamily="34" charset="0"/>
                <a:cs typeface="Calibri" panose="020F0502020204030204" pitchFamily="34" charset="0"/>
              </a:rPr>
              <a:t> di </a:t>
            </a:r>
            <a:r>
              <a:rPr lang="en-GB" i="1" dirty="0" err="1">
                <a:solidFill>
                  <a:schemeClr val="tx1"/>
                </a:solidFill>
                <a:latin typeface="Calibri" panose="020F0502020204030204" pitchFamily="34" charset="0"/>
                <a:cs typeface="Calibri" panose="020F0502020204030204" pitchFamily="34" charset="0"/>
              </a:rPr>
              <a:t>profitto</a:t>
            </a:r>
            <a:r>
              <a:rPr lang="en-GB" i="1" dirty="0">
                <a:solidFill>
                  <a:schemeClr val="tx1"/>
                </a:solidFill>
                <a:latin typeface="Calibri" panose="020F0502020204030204" pitchFamily="34" charset="0"/>
                <a:cs typeface="Calibri" panose="020F0502020204030204" pitchFamily="34" charset="0"/>
              </a:rPr>
              <a:t> </a:t>
            </a:r>
            <a:r>
              <a:rPr lang="en-GB" i="1" dirty="0" err="1">
                <a:solidFill>
                  <a:schemeClr val="tx1"/>
                </a:solidFill>
                <a:latin typeface="Calibri" panose="020F0502020204030204" pitchFamily="34" charset="0"/>
                <a:cs typeface="Calibri" panose="020F0502020204030204" pitchFamily="34" charset="0"/>
              </a:rPr>
              <a:t>completo</a:t>
            </a:r>
            <a:r>
              <a:rPr lang="en-GB" i="1" dirty="0">
                <a:solidFill>
                  <a:schemeClr val="tx1"/>
                </a:solidFill>
                <a:latin typeface="Calibri" panose="020F0502020204030204" pitchFamily="34" charset="0"/>
                <a:cs typeface="Calibri" panose="020F0502020204030204" pitchFamily="34" charset="0"/>
              </a:rPr>
              <a:t> per </a:t>
            </a:r>
            <a:r>
              <a:rPr lang="en-GB" i="1" dirty="0" err="1">
                <a:solidFill>
                  <a:schemeClr val="tx1"/>
                </a:solidFill>
                <a:latin typeface="Calibri" panose="020F0502020204030204" pitchFamily="34" charset="0"/>
                <a:cs typeface="Calibri" panose="020F0502020204030204" pitchFamily="34" charset="0"/>
              </a:rPr>
              <a:t>ogni</a:t>
            </a:r>
            <a:r>
              <a:rPr lang="en-GB" i="1" dirty="0">
                <a:solidFill>
                  <a:schemeClr val="tx1"/>
                </a:solidFill>
                <a:latin typeface="Calibri" panose="020F0502020204030204" pitchFamily="34" charset="0"/>
                <a:cs typeface="Calibri" panose="020F0502020204030204" pitchFamily="34" charset="0"/>
              </a:rPr>
              <a:t> thread</a:t>
            </a:r>
          </a:p>
        </p:txBody>
      </p:sp>
    </p:spTree>
    <p:extLst>
      <p:ext uri="{BB962C8B-B14F-4D97-AF65-F5344CB8AC3E}">
        <p14:creationId xmlns:p14="http://schemas.microsoft.com/office/powerpoint/2010/main" val="955911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460049"/>
            <a:ext cx="8455700" cy="1200329"/>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La </a:t>
            </a:r>
            <a:r>
              <a:rPr lang="en-GB" sz="1800" dirty="0" err="1">
                <a:solidFill>
                  <a:srgbClr val="0E101A"/>
                </a:solidFill>
                <a:latin typeface="Calibri" panose="020F0502020204030204" pitchFamily="34" charset="0"/>
                <a:cs typeface="Calibri" panose="020F0502020204030204" pitchFamily="34" charset="0"/>
              </a:rPr>
              <a:t>raccomandazione</a:t>
            </a:r>
            <a:r>
              <a:rPr lang="en-GB" sz="1800" dirty="0">
                <a:solidFill>
                  <a:srgbClr val="0E101A"/>
                </a:solidFill>
                <a:latin typeface="Calibri" panose="020F0502020204030204" pitchFamily="34" charset="0"/>
                <a:cs typeface="Calibri" panose="020F0502020204030204" pitchFamily="34" charset="0"/>
              </a:rPr>
              <a:t> del </a:t>
            </a:r>
            <a:r>
              <a:rPr lang="en-GB" sz="1800" dirty="0" err="1">
                <a:solidFill>
                  <a:srgbClr val="0E101A"/>
                </a:solidFill>
                <a:latin typeface="Calibri" panose="020F0502020204030204" pitchFamily="34" charset="0"/>
                <a:cs typeface="Calibri" panose="020F0502020204030204" pitchFamily="34" charset="0"/>
              </a:rPr>
              <a:t>Consiglio</a:t>
            </a:r>
            <a:r>
              <a:rPr lang="en-GB" sz="1800" dirty="0">
                <a:solidFill>
                  <a:srgbClr val="0E101A"/>
                </a:solidFill>
                <a:latin typeface="Calibri" panose="020F0502020204030204" pitchFamily="34" charset="0"/>
                <a:cs typeface="Calibri" panose="020F0502020204030204" pitchFamily="34" charset="0"/>
              </a:rPr>
              <a:t> e del </a:t>
            </a:r>
            <a:r>
              <a:rPr lang="en-GB" sz="1800" dirty="0" err="1">
                <a:solidFill>
                  <a:srgbClr val="0E101A"/>
                </a:solidFill>
                <a:latin typeface="Calibri" panose="020F0502020204030204" pitchFamily="34" charset="0"/>
                <a:cs typeface="Calibri" panose="020F0502020204030204" pitchFamily="34" charset="0"/>
              </a:rPr>
              <a:t>Parlamento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europeo</a:t>
            </a:r>
            <a:r>
              <a:rPr lang="en-GB" sz="1800" dirty="0">
                <a:solidFill>
                  <a:srgbClr val="0E101A"/>
                </a:solidFill>
                <a:latin typeface="Calibri" panose="020F0502020204030204" pitchFamily="34" charset="0"/>
                <a:cs typeface="Calibri" panose="020F0502020204030204" pitchFamily="34" charset="0"/>
              </a:rPr>
              <a:t> del 2006 include le </a:t>
            </a:r>
            <a:r>
              <a:rPr lang="en-GB" sz="1800" dirty="0" err="1">
                <a:solidFill>
                  <a:srgbClr val="0070C0"/>
                </a:solidFill>
                <a:latin typeface="Calibri" panose="020F0502020204030204" pitchFamily="34" charset="0"/>
                <a:cs typeface="Calibri" panose="020F0502020204030204" pitchFamily="34" charset="0"/>
              </a:rPr>
              <a:t>competenze</a:t>
            </a:r>
            <a:r>
              <a:rPr lang="en-GB" sz="1800" dirty="0">
                <a:solidFill>
                  <a:srgbClr val="0070C0"/>
                </a:solidFill>
                <a:latin typeface="Calibri" panose="020F0502020204030204" pitchFamily="34" charset="0"/>
                <a:cs typeface="Calibri" panose="020F0502020204030204" pitchFamily="34" charset="0"/>
              </a:rPr>
              <a:t> </a:t>
            </a:r>
            <a:r>
              <a:rPr lang="en-GB" sz="1800" dirty="0" err="1">
                <a:solidFill>
                  <a:srgbClr val="0070C0"/>
                </a:solidFill>
                <a:latin typeface="Calibri" panose="020F0502020204030204" pitchFamily="34" charset="0"/>
                <a:cs typeface="Calibri" panose="020F0502020204030204" pitchFamily="34" charset="0"/>
              </a:rPr>
              <a:t>digitali</a:t>
            </a:r>
            <a:r>
              <a:rPr lang="en-GB" sz="1800" dirty="0">
                <a:solidFill>
                  <a:srgbClr val="0070C0"/>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tra</a:t>
            </a:r>
            <a:r>
              <a:rPr lang="en-GB" sz="1800" dirty="0">
                <a:solidFill>
                  <a:srgbClr val="0E101A"/>
                </a:solidFill>
                <a:latin typeface="Calibri" panose="020F0502020204030204" pitchFamily="34" charset="0"/>
                <a:cs typeface="Calibri" panose="020F0502020204030204" pitchFamily="34" charset="0"/>
              </a:rPr>
              <a:t> le </a:t>
            </a:r>
            <a:r>
              <a:rPr lang="en-GB" sz="1800" dirty="0" err="1">
                <a:solidFill>
                  <a:srgbClr val="0E101A"/>
                </a:solidFill>
                <a:latin typeface="Calibri" panose="020F0502020204030204" pitchFamily="34" charset="0"/>
                <a:cs typeface="Calibri" panose="020F0502020204030204" pitchFamily="34" charset="0"/>
              </a:rPr>
              <a:t>nuove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competenze</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apprendimento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permanente</a:t>
            </a:r>
            <a:r>
              <a:rPr lang="en-GB" sz="1800" dirty="0">
                <a:solidFill>
                  <a:srgbClr val="0E101A"/>
                </a:solidFill>
                <a:latin typeface="Calibri" panose="020F0502020204030204" pitchFamily="34" charset="0"/>
                <a:cs typeface="Calibri" panose="020F0502020204030204" pitchFamily="34" charset="0"/>
              </a:rPr>
              <a:t> per </a:t>
            </a:r>
            <a:r>
              <a:rPr lang="en-GB" sz="1800" dirty="0" err="1">
                <a:solidFill>
                  <a:srgbClr val="0E101A"/>
                </a:solidFill>
                <a:latin typeface="Calibri" panose="020F0502020204030204" pitchFamily="34" charset="0"/>
                <a:cs typeface="Calibri" panose="020F0502020204030204" pitchFamily="34" charset="0"/>
              </a:rPr>
              <a: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nuovi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decenni</a:t>
            </a:r>
            <a:r>
              <a:rPr lang="en-GB" sz="1800" dirty="0">
                <a:solidFill>
                  <a:srgbClr val="0E101A"/>
                </a:solidFill>
                <a:latin typeface="Calibri" panose="020F0502020204030204" pitchFamily="34" charset="0"/>
                <a:cs typeface="Calibri" panose="020F0502020204030204" pitchFamily="34" charset="0"/>
              </a:rPr>
              <a:t>. Secondo la </a:t>
            </a:r>
            <a:r>
              <a:rPr lang="en-GB" sz="1800" dirty="0" err="1">
                <a:solidFill>
                  <a:srgbClr val="0E101A"/>
                </a:solidFill>
                <a:latin typeface="Calibri" panose="020F0502020204030204" pitchFamily="34" charset="0"/>
                <a:cs typeface="Calibri" panose="020F0502020204030204" pitchFamily="34" charset="0"/>
              </a:rPr>
              <a:t>proposta</a:t>
            </a:r>
            <a:r>
              <a:rPr lang="en-GB" sz="1800" dirty="0">
                <a:solidFill>
                  <a:srgbClr val="0E101A"/>
                </a:solidFill>
                <a:latin typeface="Calibri" panose="020F0502020204030204" pitchFamily="34" charset="0"/>
                <a:cs typeface="Calibri" panose="020F0502020204030204" pitchFamily="34" charset="0"/>
              </a:rPr>
              <a:t>...</a:t>
            </a:r>
          </a:p>
          <a:p>
            <a:pPr algn="just"/>
            <a:r>
              <a:rPr lang="en-GB" sz="1800" dirty="0">
                <a:solidFill>
                  <a:schemeClr val="tx1"/>
                </a:solidFill>
                <a:latin typeface="Calibri" panose="020F0502020204030204" pitchFamily="34" charset="0"/>
                <a:cs typeface="Calibri" panose="020F0502020204030204" pitchFamily="34" charset="0"/>
              </a:rPr>
              <a:t> </a:t>
            </a:r>
            <a:r>
              <a:rPr lang="en-GB" sz="1800" dirty="0">
                <a:solidFill>
                  <a:srgbClr val="0070C0"/>
                </a:solidFill>
                <a:latin typeface="Calibri" panose="020F0502020204030204" pitchFamily="34" charset="0"/>
                <a:cs typeface="Calibri" panose="020F0502020204030204" pitchFamily="34" charset="0"/>
              </a:rPr>
              <a:t>  </a:t>
            </a:r>
          </a:p>
        </p:txBody>
      </p:sp>
      <p:sp>
        <p:nvSpPr>
          <p:cNvPr id="5" name="Google Shape;102;p12"/>
          <p:cNvSpPr txBox="1">
            <a:spLocks/>
          </p:cNvSpPr>
          <p:nvPr/>
        </p:nvSpPr>
        <p:spPr>
          <a:xfrm>
            <a:off x="127191" y="1122158"/>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a:latin typeface="Calibri" panose="020F0502020204030204" pitchFamily="34" charset="0"/>
                <a:cs typeface="Calibri" panose="020F0502020204030204" pitchFamily="34" charset="0"/>
              </a:rPr>
              <a:t>Breve </a:t>
            </a:r>
            <a:r>
              <a:rPr lang="en-US" sz="2000" dirty="0" err="1">
                <a:latin typeface="Calibri" panose="020F0502020204030204" pitchFamily="34" charset="0"/>
                <a:cs typeface="Calibri" panose="020F0502020204030204" pitchFamily="34" charset="0"/>
              </a:rPr>
              <a:t>cronologia</a:t>
            </a:r>
            <a:r>
              <a:rPr lang="en-US" sz="2000" dirty="0">
                <a:latin typeface="Calibri" panose="020F0502020204030204" pitchFamily="34" charset="0"/>
                <a:cs typeface="Calibri" panose="020F0502020204030204" pitchFamily="34" charset="0"/>
              </a:rPr>
              <a:t> di </a:t>
            </a:r>
            <a:r>
              <a:rPr lang="en-US" sz="2000" dirty="0" err="1">
                <a:latin typeface="Calibri" panose="020F0502020204030204" pitchFamily="34" charset="0"/>
                <a:cs typeface="Calibri" panose="020F0502020204030204" pitchFamily="34" charset="0"/>
              </a:rPr>
              <a:t>DigComp</a:t>
            </a:r>
            <a:r>
              <a:rPr lang="en-US" sz="2000" dirty="0">
                <a:latin typeface="Calibri" panose="020F0502020204030204" pitchFamily="34" charset="0"/>
                <a:cs typeface="Calibri" panose="020F0502020204030204" pitchFamily="34" charset="0"/>
              </a:rPr>
              <a:t> (1)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3 – Il Quadro di </a:t>
            </a:r>
            <a:r>
              <a:rPr lang="en-US" sz="2200" dirty="0" err="1">
                <a:latin typeface="Raleway" panose="020B0003030101060003" pitchFamily="34" charset="0"/>
              </a:rPr>
              <a:t>riferimento</a:t>
            </a:r>
            <a:r>
              <a:rPr lang="en-US" sz="2200" dirty="0">
                <a:latin typeface="Raleway" panose="020B0003030101060003" pitchFamily="34" charset="0"/>
              </a:rPr>
              <a:t> </a:t>
            </a:r>
            <a:r>
              <a:rPr lang="en-US" sz="2200" dirty="0" err="1">
                <a:latin typeface="Raleway" panose="020B0003030101060003" pitchFamily="34" charset="0"/>
              </a:rPr>
              <a:t>europ</a:t>
            </a:r>
            <a:r>
              <a:rPr lang="en-US" sz="2200" dirty="0" err="1">
                <a:solidFill>
                  <a:srgbClr val="004C52"/>
                </a:solidFill>
                <a:latin typeface="Raleway" panose="020B0003030101060003" pitchFamily="34" charset="0"/>
              </a:rPr>
              <a:t>eo</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DigComp</a:t>
            </a:r>
            <a:endParaRPr lang="en-US" sz="2200" dirty="0">
              <a:solidFill>
                <a:srgbClr val="004C52"/>
              </a:solidFill>
              <a:latin typeface="Raleway" panose="020B0003030101060003" pitchFamily="34" charset="0"/>
            </a:endParaRPr>
          </a:p>
        </p:txBody>
      </p:sp>
      <p:pic>
        <p:nvPicPr>
          <p:cNvPr id="7" name="Immagine 6" descr="Immagine che contiene testo&#10;&#10;Descrizione generata automaticamente">
            <a:extLst>
              <a:ext uri="{FF2B5EF4-FFF2-40B4-BE49-F238E27FC236}">
                <a16:creationId xmlns:a16="http://schemas.microsoft.com/office/drawing/2014/main" id="{67259151-BD55-C34F-8B4E-ABD6032B2EF5}"/>
              </a:ext>
            </a:extLst>
          </p:cNvPr>
          <p:cNvPicPr>
            <a:picLocks noChangeAspect="1"/>
          </p:cNvPicPr>
          <p:nvPr/>
        </p:nvPicPr>
        <p:blipFill>
          <a:blip r:embed="rId3"/>
          <a:stretch>
            <a:fillRect/>
          </a:stretch>
        </p:blipFill>
        <p:spPr>
          <a:xfrm>
            <a:off x="0" y="2362201"/>
            <a:ext cx="9144000" cy="2193636"/>
          </a:xfrm>
          <a:prstGeom prst="rect">
            <a:avLst/>
          </a:prstGeom>
        </p:spPr>
      </p:pic>
    </p:spTree>
    <p:extLst>
      <p:ext uri="{BB962C8B-B14F-4D97-AF65-F5344CB8AC3E}">
        <p14:creationId xmlns:p14="http://schemas.microsoft.com/office/powerpoint/2010/main" val="475231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523768"/>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2013: prima </a:t>
            </a:r>
            <a:r>
              <a:rPr lang="en-GB" sz="1800" dirty="0" err="1">
                <a:solidFill>
                  <a:srgbClr val="0E101A"/>
                </a:solidFill>
                <a:latin typeface="Calibri" panose="020F0502020204030204" pitchFamily="34" charset="0"/>
                <a:cs typeface="Calibri" panose="020F0502020204030204" pitchFamily="34" charset="0"/>
              </a:rPr>
              <a:t>edizione</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 </a:t>
            </a:r>
            <a:r>
              <a:rPr lang="en-GB" sz="1800" dirty="0">
                <a:solidFill>
                  <a:srgbClr val="0E101A"/>
                </a:solidFill>
                <a:latin typeface="Calibri" panose="020F0502020204030204" pitchFamily="34" charset="0"/>
                <a:cs typeface="Calibri" panose="020F0502020204030204" pitchFamily="34" charset="0"/>
                <a:hlinkClick r:id="rId3"/>
              </a:rPr>
              <a:t>DigComp 2.0</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2017: </a:t>
            </a:r>
            <a:r>
              <a:rPr lang="en-GB" sz="1800" dirty="0" err="1">
                <a:solidFill>
                  <a:srgbClr val="0E101A"/>
                </a:solidFill>
                <a:latin typeface="Calibri" panose="020F0502020204030204" pitchFamily="34" charset="0"/>
                <a:cs typeface="Calibri" panose="020F0502020204030204" pitchFamily="34" charset="0"/>
              </a:rPr>
              <a:t>edizione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rivista</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 </a:t>
            </a:r>
            <a:r>
              <a:rPr lang="en-GB" sz="1800" dirty="0">
                <a:solidFill>
                  <a:srgbClr val="0E101A"/>
                </a:solidFill>
                <a:latin typeface="Calibri" panose="020F0502020204030204" pitchFamily="34" charset="0"/>
                <a:cs typeface="Calibri" panose="020F0502020204030204" pitchFamily="34" charset="0"/>
                <a:hlinkClick r:id="rId4"/>
              </a:rPr>
              <a:t>DigComp 2.1</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2017: </a:t>
            </a:r>
            <a:r>
              <a:rPr lang="en-GB" sz="1800" dirty="0" err="1">
                <a:solidFill>
                  <a:srgbClr val="0E101A"/>
                </a:solidFill>
                <a:latin typeface="Calibri" panose="020F0502020204030204" pitchFamily="34" charset="0"/>
                <a:cs typeface="Calibri" panose="020F0502020204030204" pitchFamily="34" charset="0"/>
              </a:rPr>
              <a:t>edizione</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per </a:t>
            </a:r>
            <a:r>
              <a:rPr lang="en-GB" sz="1800" dirty="0" err="1">
                <a:solidFill>
                  <a:srgbClr val="0E101A"/>
                </a:solidFill>
                <a:latin typeface="Calibri" panose="020F0502020204030204" pitchFamily="34" charset="0"/>
                <a:cs typeface="Calibri" panose="020F0502020204030204" pitchFamily="34" charset="0"/>
              </a:rPr>
              <a:t>insegnanti</a:t>
            </a:r>
            <a:r>
              <a:rPr lang="en-GB" sz="1800" dirty="0">
                <a:solidFill>
                  <a:srgbClr val="0E101A"/>
                </a:solidFill>
                <a:latin typeface="Calibri" panose="020F0502020204030204" pitchFamily="34" charset="0"/>
                <a:cs typeface="Calibri" panose="020F0502020204030204" pitchFamily="34" charset="0"/>
              </a:rPr>
              <a:t> ed </a:t>
            </a:r>
            <a:r>
              <a:rPr lang="en-GB" sz="1800" dirty="0" err="1">
                <a:solidFill>
                  <a:srgbClr val="0E101A"/>
                </a:solidFill>
                <a:latin typeface="Calibri" panose="020F0502020204030204" pitchFamily="34" charset="0"/>
                <a:cs typeface="Calibri" panose="020F0502020204030204" pitchFamily="34" charset="0"/>
              </a:rPr>
              <a:t>educatori</a:t>
            </a:r>
            <a:r>
              <a:rPr lang="en-GB" sz="1800" dirty="0">
                <a:solidFill>
                  <a:srgbClr val="0E101A"/>
                </a:solidFill>
                <a:latin typeface="Calibri" panose="020F0502020204030204" pitchFamily="34" charset="0"/>
                <a:cs typeface="Calibri" panose="020F0502020204030204" pitchFamily="34" charset="0"/>
              </a:rPr>
              <a:t> – </a:t>
            </a:r>
            <a:r>
              <a:rPr lang="en-GB" sz="1800" dirty="0">
                <a:solidFill>
                  <a:srgbClr val="0E101A"/>
                </a:solidFill>
                <a:latin typeface="Calibri" panose="020F0502020204030204" pitchFamily="34" charset="0"/>
                <a:cs typeface="Calibri" panose="020F0502020204030204" pitchFamily="34" charset="0"/>
                <a:hlinkClick r:id="rId5"/>
              </a:rPr>
              <a:t>DigCompEdu</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2018: follow-up con le </a:t>
            </a:r>
            <a:r>
              <a:rPr lang="en-GB" sz="1800" dirty="0" err="1">
                <a:solidFill>
                  <a:srgbClr val="0E101A"/>
                </a:solidFill>
                <a:latin typeface="Calibri" panose="020F0502020204030204" pitchFamily="34" charset="0"/>
                <a:cs typeface="Calibri" panose="020F0502020204030204" pitchFamily="34" charset="0"/>
              </a:rPr>
              <a:t>buone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pratiche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nei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contesti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educativi</a:t>
            </a:r>
            <a:r>
              <a:rPr lang="en-GB" sz="1800" dirty="0">
                <a:solidFill>
                  <a:srgbClr val="0E101A"/>
                </a:solidFill>
                <a:latin typeface="Calibri" panose="020F0502020204030204" pitchFamily="34" charset="0"/>
                <a:cs typeface="Calibri" panose="020F0502020204030204" pitchFamily="34" charset="0"/>
              </a:rPr>
              <a:t> – </a:t>
            </a:r>
            <a:r>
              <a:rPr lang="en-GB" sz="1800" dirty="0">
                <a:solidFill>
                  <a:srgbClr val="0E101A"/>
                </a:solidFill>
                <a:latin typeface="Calibri" panose="020F0502020204030204" pitchFamily="34" charset="0"/>
                <a:cs typeface="Calibri" panose="020F0502020204030204" pitchFamily="34" charset="0"/>
                <a:hlinkClick r:id="rId6"/>
              </a:rPr>
              <a:t>DigComp into Action</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2020: follow-up con </a:t>
            </a:r>
            <a:r>
              <a:rPr lang="en-GB" sz="1800" dirty="0" err="1">
                <a:solidFill>
                  <a:srgbClr val="0E101A"/>
                </a:solidFill>
                <a:latin typeface="Calibri" panose="020F0502020204030204" pitchFamily="34" charset="0"/>
                <a:cs typeface="Calibri" panose="020F0502020204030204" pitchFamily="34" charset="0"/>
              </a:rPr>
              <a:t>buone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pratiche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nel</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settore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privato</a:t>
            </a:r>
            <a:r>
              <a:rPr lang="en-GB" sz="1800" dirty="0">
                <a:solidFill>
                  <a:srgbClr val="0E101A"/>
                </a:solidFill>
                <a:latin typeface="Calibri" panose="020F0502020204030204" pitchFamily="34" charset="0"/>
                <a:cs typeface="Calibri" panose="020F0502020204030204" pitchFamily="34" charset="0"/>
              </a:rPr>
              <a:t> – </a:t>
            </a:r>
            <a:r>
              <a:rPr lang="en-GB" sz="1800" dirty="0">
                <a:solidFill>
                  <a:srgbClr val="0E101A"/>
                </a:solidFill>
                <a:latin typeface="Calibri" panose="020F0502020204030204" pitchFamily="34" charset="0"/>
                <a:cs typeface="Calibri" panose="020F0502020204030204" pitchFamily="34" charset="0"/>
                <a:hlinkClick r:id="rId7"/>
              </a:rPr>
              <a:t>DigComp at Work</a:t>
            </a:r>
            <a:endParaRPr lang="en-GB" sz="1800" dirty="0">
              <a:solidFill>
                <a:srgbClr val="0E101A"/>
              </a:solidFill>
              <a:latin typeface="Calibri" panose="020F0502020204030204" pitchFamily="34" charset="0"/>
              <a:cs typeface="Calibri" panose="020F0502020204030204" pitchFamily="34" charset="0"/>
            </a:endParaRPr>
          </a:p>
          <a:p>
            <a:pPr algn="just"/>
            <a:endParaRPr lang="en-GB" sz="10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2022: </a:t>
            </a:r>
            <a:r>
              <a:rPr lang="en-GB" sz="1800" dirty="0" err="1">
                <a:solidFill>
                  <a:srgbClr val="0E101A"/>
                </a:solidFill>
                <a:latin typeface="Calibri" panose="020F0502020204030204" pitchFamily="34" charset="0"/>
                <a:cs typeface="Calibri" panose="020F0502020204030204" pitchFamily="34" charset="0"/>
              </a:rPr>
              <a:t>edizione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rivista</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2.2 (</a:t>
            </a:r>
            <a:r>
              <a:rPr lang="en-GB" sz="1800" i="1" dirty="0">
                <a:solidFill>
                  <a:srgbClr val="0E101A"/>
                </a:solidFill>
                <a:latin typeface="Calibri" panose="020F0502020204030204" pitchFamily="34" charset="0"/>
                <a:cs typeface="Calibri" panose="020F0502020204030204" pitchFamily="34" charset="0"/>
              </a:rPr>
              <a:t>work in progress</a:t>
            </a:r>
            <a:r>
              <a:rPr lang="en-GB" sz="1800" dirty="0">
                <a:solidFill>
                  <a:srgbClr val="0E101A"/>
                </a:solidFill>
                <a:latin typeface="Calibri" panose="020F0502020204030204" pitchFamily="34" charset="0"/>
                <a:cs typeface="Calibri" panose="020F0502020204030204" pitchFamily="34" charset="0"/>
              </a:rPr>
              <a:t>)</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Breve </a:t>
            </a:r>
            <a:r>
              <a:rPr lang="en-US" sz="2000" dirty="0" err="1">
                <a:latin typeface="Calibri" panose="020F0502020204030204" pitchFamily="34" charset="0"/>
                <a:cs typeface="Calibri" panose="020F0502020204030204" pitchFamily="34" charset="0"/>
              </a:rPr>
              <a:t>cronologia</a:t>
            </a:r>
            <a:r>
              <a:rPr lang="en-US" sz="2000" dirty="0">
                <a:latin typeface="Calibri" panose="020F0502020204030204" pitchFamily="34" charset="0"/>
                <a:cs typeface="Calibri" panose="020F0502020204030204" pitchFamily="34" charset="0"/>
              </a:rPr>
              <a:t> di </a:t>
            </a:r>
            <a:r>
              <a:rPr lang="en-US" sz="2000" dirty="0" err="1">
                <a:latin typeface="Calibri" panose="020F0502020204030204" pitchFamily="34" charset="0"/>
                <a:cs typeface="Calibri" panose="020F0502020204030204" pitchFamily="34" charset="0"/>
              </a:rPr>
              <a:t>DigComp</a:t>
            </a:r>
            <a:r>
              <a:rPr lang="en-US" sz="2000" dirty="0">
                <a:latin typeface="Calibri" panose="020F0502020204030204" pitchFamily="34" charset="0"/>
                <a:cs typeface="Calibri" panose="020F0502020204030204" pitchFamily="34" charset="0"/>
              </a:rPr>
              <a:t> (2)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3 – Il Quadro di </a:t>
            </a:r>
            <a:r>
              <a:rPr lang="en-US" sz="2200" dirty="0" err="1">
                <a:latin typeface="Raleway" panose="020B0003030101060003" pitchFamily="34" charset="0"/>
              </a:rPr>
              <a:t>riferimento</a:t>
            </a:r>
            <a:r>
              <a:rPr lang="en-US" sz="2200" dirty="0">
                <a:latin typeface="Raleway" panose="020B0003030101060003" pitchFamily="34" charset="0"/>
              </a:rPr>
              <a:t> </a:t>
            </a:r>
            <a:r>
              <a:rPr lang="en-US" sz="2200" dirty="0" err="1">
                <a:latin typeface="Raleway" panose="020B0003030101060003" pitchFamily="34" charset="0"/>
              </a:rPr>
              <a:t>europ</a:t>
            </a:r>
            <a:r>
              <a:rPr lang="en-US" sz="2200" dirty="0" err="1">
                <a:solidFill>
                  <a:srgbClr val="004C52"/>
                </a:solidFill>
                <a:latin typeface="Raleway" panose="020B0003030101060003" pitchFamily="34" charset="0"/>
              </a:rPr>
              <a:t>eo</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DigComp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3404646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2" y="1437166"/>
            <a:ext cx="5982664" cy="3354765"/>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Il </a:t>
            </a:r>
            <a:r>
              <a:rPr lang="en-GB" sz="1800" u="sng" dirty="0" err="1">
                <a:solidFill>
                  <a:srgbClr val="0070C0"/>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è</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concepito</a:t>
            </a:r>
            <a:r>
              <a:rPr lang="en-GB" sz="1800" dirty="0">
                <a:solidFill>
                  <a:srgbClr val="0E101A"/>
                </a:solidFill>
                <a:latin typeface="Calibri" panose="020F0502020204030204" pitchFamily="34" charset="0"/>
                <a:cs typeface="Calibri" panose="020F0502020204030204" pitchFamily="34" charset="0"/>
              </a:rPr>
              <a:t> per </a:t>
            </a:r>
            <a:r>
              <a:rPr lang="en-GB" sz="1800" dirty="0" err="1">
                <a:solidFill>
                  <a:srgbClr val="0E101A"/>
                </a:solidFill>
                <a:latin typeface="Calibri" panose="020F0502020204030204" pitchFamily="34" charset="0"/>
                <a:cs typeface="Calibri" panose="020F0502020204030204" pitchFamily="34" charset="0"/>
              </a:rPr>
              <a:t>affrontare</a:t>
            </a:r>
            <a:r>
              <a:rPr lang="en-GB" sz="1800" dirty="0">
                <a:solidFill>
                  <a:srgbClr val="0E101A"/>
                </a:solidFill>
                <a:latin typeface="Calibri" panose="020F0502020204030204" pitchFamily="34" charset="0"/>
                <a:cs typeface="Calibri" panose="020F0502020204030204" pitchFamily="34" charset="0"/>
              </a:rPr>
              <a:t> le </a:t>
            </a:r>
            <a:r>
              <a:rPr lang="en-GB" sz="1800" dirty="0" err="1">
                <a:solidFill>
                  <a:srgbClr val="0E101A"/>
                </a:solidFill>
                <a:latin typeface="Calibri" panose="020F0502020204030204" pitchFamily="34" charset="0"/>
                <a:cs typeface="Calibri" panose="020F0502020204030204" pitchFamily="34" charset="0"/>
              </a:rPr>
              <a:t>seguenti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aree</a:t>
            </a:r>
            <a:r>
              <a:rPr lang="en-GB" sz="1800" dirty="0">
                <a:solidFill>
                  <a:srgbClr val="0E101A"/>
                </a:solidFill>
                <a:latin typeface="Calibri" panose="020F0502020204030204" pitchFamily="34" charset="0"/>
                <a:cs typeface="Calibri" panose="020F0502020204030204" pitchFamily="34" charset="0"/>
              </a:rPr>
              <a:t> di interesse: </a:t>
            </a:r>
          </a:p>
          <a:p>
            <a:pPr algn="just"/>
            <a:endParaRPr lang="en-GB" sz="1800"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dirty="0" err="1">
                <a:solidFill>
                  <a:srgbClr val="0E101A"/>
                </a:solidFill>
                <a:latin typeface="Calibri" panose="020F0502020204030204" pitchFamily="34" charset="0"/>
                <a:cs typeface="Calibri" panose="020F0502020204030204" pitchFamily="34" charset="0"/>
              </a:rPr>
              <a:t>Sostenere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l'elaborazione</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politiche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nel</a:t>
            </a:r>
            <a:r>
              <a:rPr lang="en-GB" dirty="0">
                <a:solidFill>
                  <a:srgbClr val="0E101A"/>
                </a:solidFill>
                <a:latin typeface="Calibri" panose="020F0502020204030204" pitchFamily="34" charset="0"/>
                <a:cs typeface="Calibri" panose="020F0502020204030204" pitchFamily="34" charset="0"/>
              </a:rPr>
              <a:t> campo </a:t>
            </a:r>
            <a:r>
              <a:rPr lang="en-GB" dirty="0" err="1">
                <a:solidFill>
                  <a:srgbClr val="0E101A"/>
                </a:solidFill>
                <a:latin typeface="Calibri" panose="020F0502020204030204" pitchFamily="34" charset="0"/>
                <a:cs typeface="Calibri" panose="020F0502020204030204" pitchFamily="34" charset="0"/>
              </a:rPr>
              <a:t>dell'educazione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digitale</a:t>
            </a:r>
            <a:endParaRPr lang="en-GB"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dirty="0" err="1">
                <a:solidFill>
                  <a:srgbClr val="0E101A"/>
                </a:solidFill>
                <a:latin typeface="Calibri" panose="020F0502020204030204" pitchFamily="34" charset="0"/>
                <a:cs typeface="Calibri" panose="020F0502020204030204" pitchFamily="34" charset="0"/>
              </a:rPr>
              <a:t>Assistere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fornitori</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istruzione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nella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progettazione</a:t>
            </a:r>
            <a:r>
              <a:rPr lang="en-GB" dirty="0">
                <a:solidFill>
                  <a:srgbClr val="0E101A"/>
                </a:solidFill>
                <a:latin typeface="Calibri" panose="020F0502020204030204" pitchFamily="34" charset="0"/>
                <a:cs typeface="Calibri" panose="020F0502020204030204" pitchFamily="34" charset="0"/>
              </a:rPr>
              <a:t> di curricula di </a:t>
            </a:r>
            <a:r>
              <a:rPr lang="en-GB" dirty="0" err="1">
                <a:solidFill>
                  <a:srgbClr val="0E101A"/>
                </a:solidFill>
                <a:latin typeface="Calibri" panose="020F0502020204030204" pitchFamily="34" charset="0"/>
                <a:cs typeface="Calibri" panose="020F0502020204030204" pitchFamily="34" charset="0"/>
              </a:rPr>
              <a:t>formazione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siano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conformi</a:t>
            </a:r>
            <a:r>
              <a:rPr lang="en-GB" dirty="0">
                <a:solidFill>
                  <a:srgbClr val="0E101A"/>
                </a:solidFill>
                <a:latin typeface="Calibri" panose="020F0502020204030204" pitchFamily="34" charset="0"/>
                <a:cs typeface="Calibri" panose="020F0502020204030204" pitchFamily="34" charset="0"/>
              </a:rPr>
              <a:t> al </a:t>
            </a:r>
            <a:r>
              <a:rPr lang="en-GB" dirty="0" err="1">
                <a:solidFill>
                  <a:srgbClr val="0E101A"/>
                </a:solidFill>
                <a:latin typeface="Calibri" panose="020F0502020204030204" pitchFamily="34" charset="0"/>
                <a:cs typeface="Calibri" panose="020F0502020204030204" pitchFamily="34" charset="0"/>
              </a:rPr>
              <a:t>digitale</a:t>
            </a:r>
            <a:endParaRPr lang="en-GB"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dirty="0" err="1">
                <a:solidFill>
                  <a:srgbClr val="0E101A"/>
                </a:solidFill>
                <a:latin typeface="Calibri" panose="020F0502020204030204" pitchFamily="34" charset="0"/>
                <a:cs typeface="Calibri" panose="020F0502020204030204" pitchFamily="34" charset="0"/>
              </a:rPr>
              <a:t>Valutare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nuovi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modelli</a:t>
            </a:r>
            <a:r>
              <a:rPr lang="en-GB" dirty="0">
                <a:solidFill>
                  <a:srgbClr val="0E101A"/>
                </a:solidFill>
                <a:latin typeface="Calibri" panose="020F0502020204030204" pitchFamily="34" charset="0"/>
                <a:cs typeface="Calibri" panose="020F0502020204030204" pitchFamily="34" charset="0"/>
              </a:rPr>
              <a:t> di test per le </a:t>
            </a:r>
            <a:r>
              <a:rPr lang="en-GB" dirty="0" err="1">
                <a:solidFill>
                  <a:srgbClr val="0E101A"/>
                </a:solidFill>
                <a:latin typeface="Calibri" panose="020F0502020204030204" pitchFamily="34" charset="0"/>
                <a:cs typeface="Calibri" panose="020F0502020204030204" pitchFamily="34" charset="0"/>
              </a:rPr>
              <a:t>competenze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digitali</a:t>
            </a:r>
            <a:r>
              <a:rPr lang="en-GB" dirty="0">
                <a:solidFill>
                  <a:srgbClr val="0E101A"/>
                </a:solidFill>
                <a:latin typeface="Calibri" panose="020F0502020204030204" pitchFamily="34" charset="0"/>
                <a:cs typeface="Calibri" panose="020F0502020204030204" pitchFamily="34" charset="0"/>
              </a:rPr>
              <a:t> e la </a:t>
            </a:r>
            <a:r>
              <a:rPr lang="en-GB" dirty="0" err="1">
                <a:solidFill>
                  <a:srgbClr val="0E101A"/>
                </a:solidFill>
                <a:latin typeface="Calibri" panose="020F0502020204030204" pitchFamily="34" charset="0"/>
                <a:cs typeface="Calibri" panose="020F0502020204030204" pitchFamily="34" charset="0"/>
              </a:rPr>
              <a:t>competenza</a:t>
            </a:r>
            <a:r>
              <a:rPr lang="en-GB" dirty="0">
                <a:solidFill>
                  <a:srgbClr val="0E101A"/>
                </a:solidFill>
                <a:latin typeface="Calibri" panose="020F0502020204030204" pitchFamily="34" charset="0"/>
                <a:cs typeface="Calibri" panose="020F0502020204030204" pitchFamily="34" charset="0"/>
              </a:rPr>
              <a:t> informatica di tutti </a:t>
            </a:r>
            <a:r>
              <a:rPr lang="en-GB" dirty="0" err="1">
                <a:solidFill>
                  <a:srgbClr val="0E101A"/>
                </a:solidFill>
                <a:latin typeface="Calibri" panose="020F0502020204030204" pitchFamily="34" charset="0"/>
                <a:cs typeface="Calibri" panose="020F0502020204030204" pitchFamily="34" charset="0"/>
              </a:rPr>
              <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cittadini</a:t>
            </a:r>
            <a:endParaRPr lang="en-GB"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dirty="0" err="1">
                <a:solidFill>
                  <a:srgbClr val="0E101A"/>
                </a:solidFill>
                <a:latin typeface="Calibri" panose="020F0502020204030204" pitchFamily="34" charset="0"/>
                <a:cs typeface="Calibri" panose="020F0502020204030204" pitchFamily="34" charset="0"/>
              </a:rPr>
              <a:t>Riprogettare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l'esperienza</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apprendimento</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sia</a:t>
            </a:r>
            <a:r>
              <a:rPr lang="en-GB" dirty="0">
                <a:solidFill>
                  <a:srgbClr val="0E101A"/>
                </a:solidFill>
                <a:latin typeface="Calibri" panose="020F0502020204030204" pitchFamily="34" charset="0"/>
                <a:cs typeface="Calibri" panose="020F0502020204030204" pitchFamily="34" charset="0"/>
              </a:rPr>
              <a:t> in termini di </a:t>
            </a:r>
            <a:r>
              <a:rPr lang="en-GB" dirty="0" err="1">
                <a:solidFill>
                  <a:srgbClr val="0E101A"/>
                </a:solidFill>
                <a:latin typeface="Calibri" panose="020F0502020204030204" pitchFamily="34" charset="0"/>
                <a:cs typeface="Calibri" panose="020F0502020204030204" pitchFamily="34" charset="0"/>
              </a:rPr>
              <a:t>risultati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che</a:t>
            </a:r>
            <a:r>
              <a:rPr lang="en-GB" dirty="0">
                <a:solidFill>
                  <a:srgbClr val="0E101A"/>
                </a:solidFill>
                <a:latin typeface="Calibri" panose="020F0502020204030204" pitchFamily="34" charset="0"/>
                <a:cs typeface="Calibri" panose="020F0502020204030204" pitchFamily="34" charset="0"/>
              </a:rPr>
              <a:t> di </a:t>
            </a:r>
            <a:r>
              <a:rPr lang="en-GB" dirty="0" err="1">
                <a:solidFill>
                  <a:srgbClr val="0E101A"/>
                </a:solidFill>
                <a:latin typeface="Calibri" panose="020F0502020204030204" pitchFamily="34" charset="0"/>
                <a:cs typeface="Calibri" panose="020F0502020204030204" pitchFamily="34" charset="0"/>
              </a:rPr>
              <a:t>processi</a:t>
            </a:r>
            <a:endParaRPr lang="en-GB"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dirty="0" err="1">
                <a:solidFill>
                  <a:srgbClr val="0E101A"/>
                </a:solidFill>
                <a:latin typeface="Calibri" panose="020F0502020204030204" pitchFamily="34" charset="0"/>
                <a:cs typeface="Calibri" panose="020F0502020204030204" pitchFamily="34" charset="0"/>
              </a:rPr>
              <a:t>Aggiornare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l'offerta</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formativa</a:t>
            </a:r>
            <a:r>
              <a:rPr lang="en-GB" dirty="0">
                <a:solidFill>
                  <a:srgbClr val="0E101A"/>
                </a:solidFill>
                <a:latin typeface="Calibri" panose="020F0502020204030204" pitchFamily="34" charset="0"/>
                <a:cs typeface="Calibri" panose="020F0502020204030204" pitchFamily="34" charset="0"/>
              </a:rPr>
              <a:t> in modo </a:t>
            </a:r>
            <a:r>
              <a:rPr lang="en-GB" dirty="0" err="1">
                <a:solidFill>
                  <a:srgbClr val="0E101A"/>
                </a:solidFill>
                <a:latin typeface="Calibri" panose="020F0502020204030204" pitchFamily="34" charset="0"/>
                <a:cs typeface="Calibri" panose="020F0502020204030204" pitchFamily="34" charset="0"/>
              </a:rPr>
              <a:t>che</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corrisponda</a:t>
            </a:r>
            <a:r>
              <a:rPr lang="en-GB" dirty="0">
                <a:solidFill>
                  <a:srgbClr val="0E101A"/>
                </a:solidFill>
                <a:latin typeface="Calibri" panose="020F0502020204030204" pitchFamily="34" charset="0"/>
                <a:cs typeface="Calibri" panose="020F0502020204030204" pitchFamily="34" charset="0"/>
              </a:rPr>
              <a:t> alle </a:t>
            </a:r>
            <a:r>
              <a:rPr lang="en-GB" dirty="0" err="1">
                <a:solidFill>
                  <a:srgbClr val="0E101A"/>
                </a:solidFill>
                <a:latin typeface="Calibri" panose="020F0502020204030204" pitchFamily="34" charset="0"/>
                <a:cs typeface="Calibri" panose="020F0502020204030204" pitchFamily="34" charset="0"/>
              </a:rPr>
              <a:t>aspettative</a:t>
            </a:r>
            <a:r>
              <a:rPr lang="en-GB" dirty="0">
                <a:solidFill>
                  <a:srgbClr val="0E101A"/>
                </a:solidFill>
                <a:latin typeface="Calibri" panose="020F0502020204030204" pitchFamily="34" charset="0"/>
                <a:cs typeface="Calibri" panose="020F0502020204030204" pitchFamily="34" charset="0"/>
              </a:rPr>
              <a:t> del </a:t>
            </a:r>
            <a:r>
              <a:rPr lang="en-GB" dirty="0" err="1">
                <a:solidFill>
                  <a:srgbClr val="0E101A"/>
                </a:solidFill>
                <a:latin typeface="Calibri" panose="020F0502020204030204" pitchFamily="34" charset="0"/>
                <a:cs typeface="Calibri" panose="020F0502020204030204" pitchFamily="34" charset="0"/>
              </a:rPr>
              <a:t>mercato</a:t>
            </a:r>
            <a:r>
              <a:rPr lang="en-GB" dirty="0">
                <a:solidFill>
                  <a:srgbClr val="0E101A"/>
                </a:solidFill>
                <a:latin typeface="Calibri" panose="020F0502020204030204" pitchFamily="34" charset="0"/>
                <a:cs typeface="Calibri" panose="020F0502020204030204" pitchFamily="34" charset="0"/>
              </a:rPr>
              <a:t> per </a:t>
            </a:r>
            <a:r>
              <a:rPr lang="en-GB" dirty="0" err="1">
                <a:solidFill>
                  <a:srgbClr val="0E101A"/>
                </a:solidFill>
                <a:latin typeface="Calibri" panose="020F0502020204030204" pitchFamily="34" charset="0"/>
                <a:cs typeface="Calibri" panose="020F0502020204030204" pitchFamily="34" charset="0"/>
              </a:rPr>
              <a:t>l'occupabilità</a:t>
            </a:r>
            <a:endParaRPr lang="en-GB" dirty="0">
              <a:solidFill>
                <a:srgbClr val="0E101A"/>
              </a:solidFill>
              <a:latin typeface="Calibri" panose="020F0502020204030204" pitchFamily="34" charset="0"/>
              <a:cs typeface="Calibri" panose="020F0502020204030204" pitchFamily="34" charset="0"/>
            </a:endParaRPr>
          </a:p>
          <a:p>
            <a:pPr marL="342900" indent="-342900" algn="just">
              <a:buFont typeface="+mj-lt"/>
              <a:buAutoNum type="arabicPeriod"/>
            </a:pPr>
            <a:r>
              <a:rPr lang="en-GB" dirty="0" err="1">
                <a:solidFill>
                  <a:srgbClr val="0E101A"/>
                </a:solidFill>
                <a:latin typeface="Calibri" panose="020F0502020204030204" pitchFamily="34" charset="0"/>
                <a:cs typeface="Calibri" panose="020F0502020204030204" pitchFamily="34" charset="0"/>
              </a:rPr>
              <a:t>Favorire</a:t>
            </a:r>
            <a:r>
              <a:rPr lang="en-GB" dirty="0">
                <a:solidFill>
                  <a:srgbClr val="0E101A"/>
                </a:solidFill>
                <a:latin typeface="Calibri" panose="020F0502020204030204" pitchFamily="34" charset="0"/>
                <a:cs typeface="Calibri" panose="020F0502020204030204" pitchFamily="34" charset="0"/>
              </a:rPr>
              <a:t> le </a:t>
            </a:r>
            <a:r>
              <a:rPr lang="en-GB" dirty="0" err="1">
                <a:solidFill>
                  <a:srgbClr val="0E101A"/>
                </a:solidFill>
                <a:latin typeface="Calibri" panose="020F0502020204030204" pitchFamily="34" charset="0"/>
                <a:cs typeface="Calibri" panose="020F0502020204030204" pitchFamily="34" charset="0"/>
              </a:rPr>
              <a:t>condizioni</a:t>
            </a:r>
            <a:r>
              <a:rPr lang="en-GB" dirty="0">
                <a:solidFill>
                  <a:srgbClr val="0E101A"/>
                </a:solidFill>
                <a:latin typeface="Calibri" panose="020F0502020204030204" pitchFamily="34" charset="0"/>
                <a:cs typeface="Calibri" panose="020F0502020204030204" pitchFamily="34" charset="0"/>
              </a:rPr>
              <a:t> per </a:t>
            </a:r>
            <a:r>
              <a:rPr lang="en-GB" dirty="0" err="1">
                <a:solidFill>
                  <a:srgbClr val="0E101A"/>
                </a:solidFill>
                <a:latin typeface="Calibri" panose="020F0502020204030204" pitchFamily="34" charset="0"/>
                <a:cs typeface="Calibri" panose="020F0502020204030204" pitchFamily="34" charset="0"/>
              </a:rPr>
              <a:t>migliori</a:t>
            </a:r>
            <a:r>
              <a:rPr lang="en-GB" dirty="0">
                <a:solidFill>
                  <a:srgbClr val="0E101A"/>
                </a:solidFill>
                <a:latin typeface="Calibri" panose="020F0502020204030204" pitchFamily="34" charset="0"/>
                <a:cs typeface="Calibri" panose="020F0502020204030204" pitchFamily="34" charset="0"/>
              </a:rPr>
              <a:t> </a:t>
            </a:r>
            <a:r>
              <a:rPr lang="en-GB" dirty="0" err="1">
                <a:solidFill>
                  <a:srgbClr val="0E101A"/>
                </a:solidFill>
                <a:latin typeface="Calibri" panose="020F0502020204030204" pitchFamily="34" charset="0"/>
                <a:cs typeface="Calibri" panose="020F0502020204030204" pitchFamily="34" charset="0"/>
              </a:rPr>
              <a:t>opportunità</a:t>
            </a:r>
            <a:r>
              <a:rPr lang="en-GB" dirty="0">
                <a:solidFill>
                  <a:srgbClr val="0E101A"/>
                </a:solidFill>
                <a:latin typeface="Calibri" panose="020F0502020204030204" pitchFamily="34" charset="0"/>
                <a:cs typeface="Calibri" panose="020F0502020204030204" pitchFamily="34" charset="0"/>
              </a:rPr>
              <a:t> socio-</a:t>
            </a:r>
            <a:r>
              <a:rPr lang="en-GB" dirty="0" err="1">
                <a:solidFill>
                  <a:srgbClr val="0E101A"/>
                </a:solidFill>
                <a:latin typeface="Calibri" panose="020F0502020204030204" pitchFamily="34" charset="0"/>
                <a:cs typeface="Calibri" panose="020F0502020204030204" pitchFamily="34" charset="0"/>
              </a:rPr>
              <a:t>economiche</a:t>
            </a:r>
            <a:r>
              <a:rPr lang="en-GB" dirty="0">
                <a:solidFill>
                  <a:srgbClr val="0E101A"/>
                </a:solidFill>
                <a:latin typeface="Calibri" panose="020F0502020204030204" pitchFamily="34" charset="0"/>
                <a:cs typeface="Calibri" panose="020F0502020204030204" pitchFamily="34" charset="0"/>
              </a:rPr>
              <a:t> per tutti</a:t>
            </a:r>
          </a:p>
          <a:p>
            <a:pPr marL="285750" indent="-285750" algn="just">
              <a:buFont typeface="Arial" panose="020B0604020202020204" pitchFamily="34" charset="0"/>
              <a:buChar char="•"/>
            </a:pPr>
            <a:endParaRPr lang="en-GB" sz="1800" dirty="0">
              <a:solidFill>
                <a:srgbClr val="0E101A"/>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2" y="930609"/>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a:latin typeface="Calibri" panose="020F0502020204030204" pitchFamily="34" charset="0"/>
                <a:cs typeface="Calibri" panose="020F0502020204030204" pitchFamily="34" charset="0"/>
              </a:rPr>
              <a:t>DigComp: </a:t>
            </a:r>
            <a:r>
              <a:rPr lang="en-US" sz="2000" dirty="0" err="1">
                <a:latin typeface="Calibri" panose="020F0502020204030204" pitchFamily="34" charset="0"/>
                <a:cs typeface="Calibri" panose="020F0502020204030204" pitchFamily="34" charset="0"/>
              </a:rPr>
              <a:t>scala</a:t>
            </a:r>
            <a:r>
              <a:rPr lang="en-US" sz="2000" dirty="0">
                <a:latin typeface="Calibri" panose="020F0502020204030204" pitchFamily="34" charset="0"/>
                <a:cs typeface="Calibri" panose="020F0502020204030204" pitchFamily="34" charset="0"/>
              </a:rPr>
              <a:t> e </a:t>
            </a:r>
            <a:r>
              <a:rPr lang="en-US" sz="2000" dirty="0" err="1">
                <a:latin typeface="Calibri" panose="020F0502020204030204" pitchFamily="34" charset="0"/>
                <a:cs typeface="Calibri" panose="020F0502020204030204" pitchFamily="34" charset="0"/>
              </a:rPr>
              <a:t>portata</a:t>
            </a:r>
            <a:r>
              <a:rPr lang="en-US" sz="2000" dirty="0">
                <a:latin typeface="Calibri" panose="020F0502020204030204" pitchFamily="34" charset="0"/>
                <a:cs typeface="Calibri" panose="020F0502020204030204" pitchFamily="34" charset="0"/>
              </a:rPr>
              <a:t> </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3 – Il Quadro di </a:t>
            </a:r>
            <a:r>
              <a:rPr lang="en-US" sz="2200" dirty="0" err="1">
                <a:latin typeface="Raleway" panose="020B0003030101060003" pitchFamily="34" charset="0"/>
              </a:rPr>
              <a:t>riferimento</a:t>
            </a:r>
            <a:r>
              <a:rPr lang="en-US" sz="2200" dirty="0">
                <a:latin typeface="Raleway" panose="020B0003030101060003" pitchFamily="34" charset="0"/>
              </a:rPr>
              <a:t> </a:t>
            </a:r>
            <a:r>
              <a:rPr lang="en-US" sz="2200" dirty="0" err="1">
                <a:latin typeface="Raleway" panose="020B0003030101060003" pitchFamily="34" charset="0"/>
              </a:rPr>
              <a:t>europ</a:t>
            </a:r>
            <a:r>
              <a:rPr lang="en-US" sz="2200" dirty="0" err="1">
                <a:solidFill>
                  <a:srgbClr val="004C52"/>
                </a:solidFill>
                <a:latin typeface="Raleway" panose="020B0003030101060003" pitchFamily="34" charset="0"/>
              </a:rPr>
              <a:t>eo</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DigComp</a:t>
            </a:r>
            <a:endParaRPr lang="en-US" sz="2200" dirty="0">
              <a:solidFill>
                <a:srgbClr val="004C52"/>
              </a:solidFill>
              <a:latin typeface="Raleway" panose="020B0003030101060003" pitchFamily="34" charset="0"/>
            </a:endParaRPr>
          </a:p>
        </p:txBody>
      </p:sp>
      <p:pic>
        <p:nvPicPr>
          <p:cNvPr id="2" name="Immagine 1"/>
          <p:cNvPicPr>
            <a:picLocks noChangeAspect="1"/>
          </p:cNvPicPr>
          <p:nvPr/>
        </p:nvPicPr>
        <p:blipFill>
          <a:blip r:embed="rId3"/>
          <a:stretch>
            <a:fillRect/>
          </a:stretch>
        </p:blipFill>
        <p:spPr>
          <a:xfrm>
            <a:off x="6359437" y="1641213"/>
            <a:ext cx="2076908" cy="2946672"/>
          </a:xfrm>
          <a:prstGeom prst="rect">
            <a:avLst/>
          </a:prstGeom>
          <a:ln w="28575">
            <a:solidFill>
              <a:srgbClr val="FF0000"/>
            </a:solidFill>
          </a:ln>
        </p:spPr>
      </p:pic>
    </p:spTree>
    <p:extLst>
      <p:ext uri="{BB962C8B-B14F-4D97-AF65-F5344CB8AC3E}">
        <p14:creationId xmlns:p14="http://schemas.microsoft.com/office/powerpoint/2010/main" val="3694463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585323"/>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Come </a:t>
            </a:r>
            <a:r>
              <a:rPr lang="en-GB" sz="1800" dirty="0" err="1">
                <a:solidFill>
                  <a:srgbClr val="0E101A"/>
                </a:solidFill>
                <a:latin typeface="Calibri" panose="020F0502020204030204" pitchFamily="34" charset="0"/>
                <a:cs typeface="Calibri" panose="020F0502020204030204" pitchFamily="34" charset="0"/>
              </a:rPr>
              <a:t>l'EntreComp</a:t>
            </a:r>
            <a:r>
              <a:rPr lang="en-GB" sz="1800" dirty="0">
                <a:solidFill>
                  <a:srgbClr val="0E101A"/>
                </a:solidFill>
                <a:latin typeface="Calibri" panose="020F0502020204030204" pitchFamily="34" charset="0"/>
                <a:cs typeface="Calibri" panose="020F0502020204030204" pitchFamily="34" charset="0"/>
              </a:rPr>
              <a:t>, il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è</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concepito</a:t>
            </a:r>
            <a:r>
              <a:rPr lang="en-GB" sz="1800" dirty="0">
                <a:solidFill>
                  <a:srgbClr val="0E101A"/>
                </a:solidFill>
                <a:latin typeface="Calibri" panose="020F0502020204030204" pitchFamily="34" charset="0"/>
                <a:cs typeface="Calibri" panose="020F0502020204030204" pitchFamily="34" charset="0"/>
              </a:rPr>
              <a:t> a </a:t>
            </a:r>
            <a:r>
              <a:rPr lang="en-GB" sz="1800" dirty="0" err="1">
                <a:solidFill>
                  <a:srgbClr val="0E101A"/>
                </a:solidFill>
                <a:latin typeface="Calibri" panose="020F0502020204030204" pitchFamily="34" charset="0"/>
                <a:cs typeface="Calibri" panose="020F0502020204030204" pitchFamily="34" charset="0"/>
              </a:rPr>
              <a:t>partire</a:t>
            </a:r>
            <a:r>
              <a:rPr lang="en-GB" sz="1800" dirty="0">
                <a:solidFill>
                  <a:srgbClr val="0E101A"/>
                </a:solidFill>
                <a:latin typeface="Calibri" panose="020F0502020204030204" pitchFamily="34" charset="0"/>
                <a:cs typeface="Calibri" panose="020F0502020204030204" pitchFamily="34" charset="0"/>
              </a:rPr>
              <a:t> da una simile </a:t>
            </a:r>
            <a:r>
              <a:rPr lang="en-GB" sz="1800" dirty="0" err="1">
                <a:solidFill>
                  <a:srgbClr val="0E101A"/>
                </a:solidFill>
                <a:latin typeface="Calibri" panose="020F0502020204030204" pitchFamily="34" charset="0"/>
                <a:cs typeface="Calibri" panose="020F0502020204030204" pitchFamily="34" charset="0"/>
              </a:rPr>
              <a:t>struttura</a:t>
            </a:r>
            <a:r>
              <a:rPr lang="en-GB" sz="1800" dirty="0">
                <a:solidFill>
                  <a:srgbClr val="0E101A"/>
                </a:solidFill>
                <a:latin typeface="Calibri" panose="020F0502020204030204" pitchFamily="34" charset="0"/>
                <a:cs typeface="Calibri" panose="020F0502020204030204" pitchFamily="34" charset="0"/>
              </a:rPr>
              <a:t> a "</a:t>
            </a:r>
            <a:r>
              <a:rPr lang="en-GB" sz="1800" dirty="0" err="1">
                <a:solidFill>
                  <a:srgbClr val="0E101A"/>
                </a:solidFill>
                <a:latin typeface="Calibri" panose="020F0502020204030204" pitchFamily="34" charset="0"/>
                <a:cs typeface="Calibri" panose="020F0502020204030204" pitchFamily="34" charset="0"/>
              </a:rPr>
              <a:t>cipolla</a:t>
            </a:r>
            <a:r>
              <a:rPr lang="en-GB" sz="1800" dirty="0">
                <a:solidFill>
                  <a:srgbClr val="0E101A"/>
                </a:solidFill>
                <a:latin typeface="Calibri" panose="020F0502020204030204" pitchFamily="34" charset="0"/>
                <a:cs typeface="Calibri" panose="020F0502020204030204" pitchFamily="34" charset="0"/>
              </a:rPr>
              <a:t>".</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In </a:t>
            </a:r>
            <a:r>
              <a:rPr lang="en-GB" sz="1800" dirty="0" err="1">
                <a:solidFill>
                  <a:srgbClr val="0E101A"/>
                </a:solidFill>
                <a:latin typeface="Calibri" panose="020F0502020204030204" pitchFamily="34" charset="0"/>
                <a:cs typeface="Calibri" panose="020F0502020204030204" pitchFamily="34" charset="0"/>
              </a:rPr>
              <a:t>totale</a:t>
            </a:r>
            <a:r>
              <a:rPr lang="en-GB" sz="1800" dirty="0">
                <a:solidFill>
                  <a:srgbClr val="0E101A"/>
                </a:solidFill>
                <a:latin typeface="Calibri" panose="020F0502020204030204" pitchFamily="34" charset="0"/>
                <a:cs typeface="Calibri" panose="020F0502020204030204" pitchFamily="34" charset="0"/>
              </a:rPr>
              <a:t> ci </a:t>
            </a:r>
            <a:r>
              <a:rPr lang="en-GB" sz="1800" dirty="0" err="1">
                <a:solidFill>
                  <a:srgbClr val="0E101A"/>
                </a:solidFill>
                <a:latin typeface="Calibri" panose="020F0502020204030204" pitchFamily="34" charset="0"/>
                <a:cs typeface="Calibri" panose="020F0502020204030204" pitchFamily="34" charset="0"/>
              </a:rPr>
              <a:t>sono</a:t>
            </a:r>
            <a:r>
              <a:rPr lang="en-GB" sz="1800" dirty="0">
                <a:solidFill>
                  <a:srgbClr val="0E101A"/>
                </a:solidFill>
                <a:latin typeface="Calibri" panose="020F0502020204030204" pitchFamily="34" charset="0"/>
                <a:cs typeface="Calibri" panose="020F0502020204030204" pitchFamily="34" charset="0"/>
              </a:rPr>
              <a:t> </a:t>
            </a:r>
            <a:r>
              <a:rPr lang="en-GB" sz="1800" dirty="0">
                <a:solidFill>
                  <a:srgbClr val="0070C0"/>
                </a:solidFill>
                <a:latin typeface="Calibri" panose="020F0502020204030204" pitchFamily="34" charset="0"/>
                <a:cs typeface="Calibri" panose="020F0502020204030204" pitchFamily="34" charset="0"/>
              </a:rPr>
              <a:t>5 </a:t>
            </a:r>
            <a:r>
              <a:rPr lang="en-GB" sz="1800" dirty="0" err="1">
                <a:solidFill>
                  <a:srgbClr val="0070C0"/>
                </a:solidFill>
                <a:latin typeface="Calibri" panose="020F0502020204030204" pitchFamily="34" charset="0"/>
                <a:cs typeface="Calibri" panose="020F0502020204030204" pitchFamily="34" charset="0"/>
              </a:rPr>
              <a:t>aree</a:t>
            </a:r>
            <a:r>
              <a:rPr lang="en-GB" sz="1800" dirty="0">
                <a:solidFill>
                  <a:srgbClr val="0070C0"/>
                </a:solidFill>
                <a:latin typeface="Calibri" panose="020F0502020204030204" pitchFamily="34" charset="0"/>
                <a:cs typeface="Calibri" panose="020F0502020204030204" pitchFamily="34" charset="0"/>
              </a:rPr>
              <a:t> di </a:t>
            </a:r>
            <a:r>
              <a:rPr lang="en-GB" sz="1800" dirty="0" err="1">
                <a:solidFill>
                  <a:srgbClr val="0070C0"/>
                </a:solidFill>
                <a:latin typeface="Calibri" panose="020F0502020204030204" pitchFamily="34" charset="0"/>
                <a:cs typeface="Calibri" panose="020F0502020204030204" pitchFamily="34" charset="0"/>
              </a:rPr>
              <a:t>competenza</a:t>
            </a:r>
            <a:r>
              <a:rPr lang="en-GB" sz="1800" dirty="0">
                <a:solidFill>
                  <a:srgbClr val="0070C0"/>
                </a:solidFill>
                <a:latin typeface="Calibri" panose="020F0502020204030204" pitchFamily="34" charset="0"/>
                <a:cs typeface="Calibri" panose="020F0502020204030204" pitchFamily="34" charset="0"/>
              </a:rPr>
              <a:t> </a:t>
            </a:r>
            <a:r>
              <a:rPr lang="en-GB" sz="1800" dirty="0" err="1">
                <a:solidFill>
                  <a:srgbClr val="0070C0"/>
                </a:solidFill>
                <a:latin typeface="Calibri" panose="020F0502020204030204" pitchFamily="34" charset="0"/>
                <a:cs typeface="Calibri" panose="020F0502020204030204" pitchFamily="34" charset="0"/>
              </a:rPr>
              <a:t>così</a:t>
            </a:r>
            <a:r>
              <a:rPr lang="en-GB" sz="1800" dirty="0">
                <a:solidFill>
                  <a:srgbClr val="0070C0"/>
                </a:solidFill>
                <a:latin typeface="Calibri" panose="020F0502020204030204" pitchFamily="34" charset="0"/>
                <a:cs typeface="Calibri" panose="020F0502020204030204" pitchFamily="34" charset="0"/>
              </a:rPr>
              <a:t> definite</a:t>
            </a:r>
            <a:r>
              <a:rPr lang="en-GB" sz="1800" dirty="0">
                <a:solidFill>
                  <a:srgbClr val="0E101A"/>
                </a:solidFill>
                <a:latin typeface="Calibri" panose="020F0502020204030204" pitchFamily="34" charset="0"/>
                <a:cs typeface="Calibri" panose="020F0502020204030204" pitchFamily="34" charset="0"/>
              </a:rPr>
              <a:t>...</a:t>
            </a:r>
          </a:p>
          <a:p>
            <a:pPr algn="just"/>
            <a:endParaRPr lang="en-GB" sz="1800" dirty="0">
              <a:solidFill>
                <a:srgbClr val="0E101A"/>
              </a:solidFill>
              <a:latin typeface="Calibri" panose="020F0502020204030204" pitchFamily="34" charset="0"/>
              <a:cs typeface="Calibri" panose="020F0502020204030204" pitchFamily="34" charset="0"/>
            </a:endParaRPr>
          </a:p>
          <a:p>
            <a:pPr marL="342900" indent="-342900" algn="just">
              <a:buAutoNum type="arabicPeriod"/>
            </a:pPr>
            <a:r>
              <a:rPr lang="en-GB" sz="1800" dirty="0" err="1">
                <a:solidFill>
                  <a:srgbClr val="0E101A"/>
                </a:solidFill>
                <a:latin typeface="Calibri" panose="020F0502020204030204" pitchFamily="34" charset="0"/>
                <a:cs typeface="Calibri" panose="020F0502020204030204" pitchFamily="34" charset="0"/>
              </a:rPr>
              <a:t>Alfabetizzazione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dell'informazione</a:t>
            </a:r>
            <a:r>
              <a:rPr lang="en-GB" sz="1800" dirty="0">
                <a:solidFill>
                  <a:srgbClr val="0E101A"/>
                </a:solidFill>
                <a:latin typeface="Calibri" panose="020F0502020204030204" pitchFamily="34" charset="0"/>
                <a:cs typeface="Calibri" panose="020F0502020204030204" pitchFamily="34" charset="0"/>
              </a:rPr>
              <a:t> e </a:t>
            </a:r>
            <a:r>
              <a:rPr lang="en-GB" sz="1800" dirty="0" err="1">
                <a:solidFill>
                  <a:srgbClr val="0E101A"/>
                </a:solidFill>
                <a:latin typeface="Calibri" panose="020F0502020204030204" pitchFamily="34" charset="0"/>
                <a:cs typeface="Calibri" panose="020F0502020204030204" pitchFamily="34" charset="0"/>
              </a:rPr>
              <a:t>dei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dati</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AutoNum type="arabicPeriod"/>
            </a:pPr>
            <a:r>
              <a:rPr lang="en-GB" sz="1800" dirty="0" err="1">
                <a:solidFill>
                  <a:srgbClr val="0E101A"/>
                </a:solidFill>
                <a:latin typeface="Calibri" panose="020F0502020204030204" pitchFamily="34" charset="0"/>
                <a:cs typeface="Calibri" panose="020F0502020204030204" pitchFamily="34" charset="0"/>
              </a:rPr>
              <a:t>Comunicazione</a:t>
            </a:r>
            <a:r>
              <a:rPr lang="en-GB" sz="1800" dirty="0">
                <a:solidFill>
                  <a:srgbClr val="0E101A"/>
                </a:solidFill>
                <a:latin typeface="Calibri" panose="020F0502020204030204" pitchFamily="34" charset="0"/>
                <a:cs typeface="Calibri" panose="020F0502020204030204" pitchFamily="34" charset="0"/>
              </a:rPr>
              <a:t> e </a:t>
            </a:r>
            <a:r>
              <a:rPr lang="en-GB" sz="1800" dirty="0" err="1">
                <a:solidFill>
                  <a:srgbClr val="0E101A"/>
                </a:solidFill>
                <a:latin typeface="Calibri" panose="020F0502020204030204" pitchFamily="34" charset="0"/>
                <a:cs typeface="Calibri" panose="020F0502020204030204" pitchFamily="34" charset="0"/>
              </a:rPr>
              <a:t>collaborazione</a:t>
            </a:r>
            <a:r>
              <a:rPr lang="en-GB" sz="1800" dirty="0">
                <a:solidFill>
                  <a:srgbClr val="0E101A"/>
                </a:solidFill>
                <a:latin typeface="Calibri" panose="020F0502020204030204" pitchFamily="34" charset="0"/>
                <a:cs typeface="Calibri" panose="020F0502020204030204" pitchFamily="34" charset="0"/>
              </a:rPr>
              <a:t> </a:t>
            </a:r>
          </a:p>
          <a:p>
            <a:pPr marL="342900" indent="-342900" algn="just">
              <a:buAutoNum type="arabicPeriod"/>
            </a:pPr>
            <a:r>
              <a:rPr lang="en-GB" sz="1800" dirty="0" err="1">
                <a:solidFill>
                  <a:srgbClr val="0E101A"/>
                </a:solidFill>
                <a:latin typeface="Calibri" panose="020F0502020204030204" pitchFamily="34" charset="0"/>
                <a:cs typeface="Calibri" panose="020F0502020204030204" pitchFamily="34" charset="0"/>
              </a:rPr>
              <a:t>Creazione</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contenuti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digitali</a:t>
            </a:r>
            <a:endParaRPr lang="en-GB" sz="1800" dirty="0">
              <a:solidFill>
                <a:srgbClr val="0E101A"/>
              </a:solidFill>
              <a:latin typeface="Calibri" panose="020F0502020204030204" pitchFamily="34" charset="0"/>
              <a:cs typeface="Calibri" panose="020F0502020204030204" pitchFamily="34" charset="0"/>
            </a:endParaRPr>
          </a:p>
          <a:p>
            <a:pPr marL="342900" indent="-342900" algn="just">
              <a:buAutoNum type="arabicPeriod"/>
            </a:pPr>
            <a:r>
              <a:rPr lang="en-GB" sz="1800" dirty="0" err="1">
                <a:solidFill>
                  <a:srgbClr val="0E101A"/>
                </a:solidFill>
                <a:latin typeface="Calibri" panose="020F0502020204030204" pitchFamily="34" charset="0"/>
                <a:cs typeface="Calibri" panose="020F0502020204030204" pitchFamily="34" charset="0"/>
              </a:rPr>
              <a:t>Sicurezza</a:t>
            </a:r>
            <a:r>
              <a:rPr lang="en-GB" sz="1800" dirty="0">
                <a:solidFill>
                  <a:srgbClr val="0E101A"/>
                </a:solidFill>
                <a:latin typeface="Calibri" panose="020F0502020204030204" pitchFamily="34" charset="0"/>
                <a:cs typeface="Calibri" panose="020F0502020204030204" pitchFamily="34" charset="0"/>
              </a:rPr>
              <a:t> </a:t>
            </a:r>
          </a:p>
          <a:p>
            <a:pPr marL="342900" indent="-342900" algn="just">
              <a:buAutoNum type="arabicPeriod"/>
            </a:pPr>
            <a:r>
              <a:rPr lang="en-GB" sz="1800" dirty="0" err="1">
                <a:solidFill>
                  <a:srgbClr val="0E101A"/>
                </a:solidFill>
                <a:latin typeface="Calibri" panose="020F0502020204030204" pitchFamily="34" charset="0"/>
                <a:cs typeface="Calibri" panose="020F0502020204030204" pitchFamily="34" charset="0"/>
              </a:rPr>
              <a:t>Risoluzione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problemi</a:t>
            </a:r>
            <a:endParaRPr lang="en-GB" sz="1800" dirty="0">
              <a:solidFill>
                <a:srgbClr val="0E101A"/>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DigComp: </a:t>
            </a:r>
            <a:r>
              <a:rPr lang="en-US" sz="2000" dirty="0" err="1">
                <a:latin typeface="Calibri" panose="020F0502020204030204" pitchFamily="34" charset="0"/>
                <a:cs typeface="Calibri" panose="020F0502020204030204" pitchFamily="34" charset="0"/>
              </a:rPr>
              <a:t>contenuti</a:t>
            </a:r>
            <a:r>
              <a:rPr lang="en-US" sz="2000" dirty="0">
                <a:latin typeface="Calibri" panose="020F0502020204030204" pitchFamily="34" charset="0"/>
                <a:cs typeface="Calibri" panose="020F0502020204030204" pitchFamily="34" charset="0"/>
              </a:rPr>
              <a:t> e </a:t>
            </a:r>
            <a:r>
              <a:rPr lang="en-US" sz="2000" dirty="0" err="1">
                <a:latin typeface="Calibri" panose="020F0502020204030204" pitchFamily="34" charset="0"/>
                <a:cs typeface="Calibri" panose="020F0502020204030204" pitchFamily="34" charset="0"/>
              </a:rPr>
              <a:t>struttura</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3 – Il Quadro di </a:t>
            </a:r>
            <a:r>
              <a:rPr lang="en-US" sz="2200" dirty="0" err="1">
                <a:latin typeface="Raleway" panose="020B0003030101060003" pitchFamily="34" charset="0"/>
              </a:rPr>
              <a:t>riferimento</a:t>
            </a:r>
            <a:r>
              <a:rPr lang="en-US" sz="2200" dirty="0">
                <a:latin typeface="Raleway" panose="020B0003030101060003" pitchFamily="34" charset="0"/>
              </a:rPr>
              <a:t> </a:t>
            </a:r>
            <a:r>
              <a:rPr lang="en-US" sz="2200" dirty="0" err="1">
                <a:latin typeface="Raleway" panose="020B0003030101060003" pitchFamily="34" charset="0"/>
              </a:rPr>
              <a:t>europ</a:t>
            </a:r>
            <a:r>
              <a:rPr lang="en-US" sz="2200" dirty="0" err="1">
                <a:solidFill>
                  <a:srgbClr val="004C52"/>
                </a:solidFill>
                <a:latin typeface="Raleway" panose="020B0003030101060003" pitchFamily="34" charset="0"/>
              </a:rPr>
              <a:t>eo</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DigComp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1109993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369332"/>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 per un </a:t>
            </a:r>
            <a:r>
              <a:rPr lang="en-GB" sz="1800" dirty="0" err="1">
                <a:solidFill>
                  <a:srgbClr val="0E101A"/>
                </a:solidFill>
                <a:latin typeface="Calibri" panose="020F0502020204030204" pitchFamily="34" charset="0"/>
                <a:cs typeface="Calibri" panose="020F0502020204030204" pitchFamily="34" charset="0"/>
              </a:rPr>
              <a:t>elenco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completo</a:t>
            </a:r>
            <a:r>
              <a:rPr lang="en-GB" sz="1800" dirty="0">
                <a:solidFill>
                  <a:srgbClr val="0E101A"/>
                </a:solidFill>
                <a:latin typeface="Calibri" panose="020F0502020204030204" pitchFamily="34" charset="0"/>
                <a:cs typeface="Calibri" panose="020F0502020204030204" pitchFamily="34" charset="0"/>
              </a:rPr>
              <a:t> di 21 </a:t>
            </a:r>
            <a:r>
              <a:rPr lang="en-GB" sz="1800" dirty="0" err="1">
                <a:solidFill>
                  <a:srgbClr val="0E101A"/>
                </a:solidFill>
                <a:latin typeface="Calibri" panose="020F0502020204030204" pitchFamily="34" charset="0"/>
                <a:cs typeface="Calibri" panose="020F0502020204030204" pitchFamily="34" charset="0"/>
              </a:rPr>
              <a:t>competenze</a:t>
            </a:r>
            <a:endParaRPr lang="en-GB" sz="1800"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Le </a:t>
            </a:r>
            <a:r>
              <a:rPr lang="en-US" sz="2000" dirty="0" err="1">
                <a:latin typeface="Calibri" panose="020F0502020204030204" pitchFamily="34" charset="0"/>
                <a:cs typeface="Calibri" panose="020F0502020204030204" pitchFamily="34" charset="0"/>
              </a:rPr>
              <a:t>competenze</a:t>
            </a:r>
            <a:r>
              <a:rPr lang="en-US" sz="2000" dirty="0">
                <a:latin typeface="Calibri" panose="020F0502020204030204" pitchFamily="34" charset="0"/>
                <a:cs typeface="Calibri" panose="020F0502020204030204" pitchFamily="34" charset="0"/>
              </a:rPr>
              <a:t> per il </a:t>
            </a:r>
            <a:r>
              <a:rPr lang="en-US" sz="2000" dirty="0" err="1">
                <a:latin typeface="Calibri" panose="020F0502020204030204" pitchFamily="34" charset="0"/>
                <a:cs typeface="Calibri" panose="020F0502020204030204" pitchFamily="34" charset="0"/>
              </a:rPr>
              <a:t>DigComp</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3 – Il Quadro di </a:t>
            </a:r>
            <a:r>
              <a:rPr lang="en-US" sz="2200" dirty="0" err="1">
                <a:latin typeface="Raleway" panose="020B0003030101060003" pitchFamily="34" charset="0"/>
              </a:rPr>
              <a:t>riferimento</a:t>
            </a:r>
            <a:r>
              <a:rPr lang="en-US" sz="2200" dirty="0">
                <a:latin typeface="Raleway" panose="020B0003030101060003" pitchFamily="34" charset="0"/>
              </a:rPr>
              <a:t> </a:t>
            </a:r>
            <a:r>
              <a:rPr lang="en-US" sz="2200" dirty="0" err="1">
                <a:latin typeface="Raleway" panose="020B0003030101060003" pitchFamily="34" charset="0"/>
              </a:rPr>
              <a:t>europ</a:t>
            </a:r>
            <a:r>
              <a:rPr lang="en-US" sz="2200" dirty="0" err="1">
                <a:solidFill>
                  <a:srgbClr val="004C52"/>
                </a:solidFill>
                <a:latin typeface="Raleway" panose="020B0003030101060003" pitchFamily="34" charset="0"/>
              </a:rPr>
              <a:t>eo</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DigComp</a:t>
            </a:r>
            <a:endParaRPr lang="en-US" sz="2200" dirty="0">
              <a:solidFill>
                <a:srgbClr val="004C52"/>
              </a:solidFill>
              <a:latin typeface="Raleway" panose="020B0003030101060003"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2562019225"/>
              </p:ext>
            </p:extLst>
          </p:nvPr>
        </p:nvGraphicFramePr>
        <p:xfrm>
          <a:off x="344150" y="2010546"/>
          <a:ext cx="8418850" cy="2454278"/>
        </p:xfrm>
        <a:graphic>
          <a:graphicData uri="http://schemas.openxmlformats.org/drawingml/2006/table">
            <a:tbl>
              <a:tblPr firstRow="1" bandRow="1">
                <a:tableStyleId>{5C22544A-7EE6-4342-B048-85BDC9FD1C3A}</a:tableStyleId>
              </a:tblPr>
              <a:tblGrid>
                <a:gridCol w="1683770">
                  <a:extLst>
                    <a:ext uri="{9D8B030D-6E8A-4147-A177-3AD203B41FA5}">
                      <a16:colId xmlns:a16="http://schemas.microsoft.com/office/drawing/2014/main" val="3210344214"/>
                    </a:ext>
                  </a:extLst>
                </a:gridCol>
                <a:gridCol w="1683770">
                  <a:extLst>
                    <a:ext uri="{9D8B030D-6E8A-4147-A177-3AD203B41FA5}">
                      <a16:colId xmlns:a16="http://schemas.microsoft.com/office/drawing/2014/main" val="1824156865"/>
                    </a:ext>
                  </a:extLst>
                </a:gridCol>
                <a:gridCol w="1683770">
                  <a:extLst>
                    <a:ext uri="{9D8B030D-6E8A-4147-A177-3AD203B41FA5}">
                      <a16:colId xmlns:a16="http://schemas.microsoft.com/office/drawing/2014/main" val="3490171881"/>
                    </a:ext>
                  </a:extLst>
                </a:gridCol>
                <a:gridCol w="1683770">
                  <a:extLst>
                    <a:ext uri="{9D8B030D-6E8A-4147-A177-3AD203B41FA5}">
                      <a16:colId xmlns:a16="http://schemas.microsoft.com/office/drawing/2014/main" val="1960288307"/>
                    </a:ext>
                  </a:extLst>
                </a:gridCol>
                <a:gridCol w="1683770">
                  <a:extLst>
                    <a:ext uri="{9D8B030D-6E8A-4147-A177-3AD203B41FA5}">
                      <a16:colId xmlns:a16="http://schemas.microsoft.com/office/drawing/2014/main" val="3096178700"/>
                    </a:ext>
                  </a:extLst>
                </a:gridCol>
              </a:tblGrid>
              <a:tr h="384884">
                <a:tc>
                  <a:txBody>
                    <a:bodyPr/>
                    <a:lstStyle/>
                    <a:p>
                      <a:pPr algn="ctr"/>
                      <a:r>
                        <a:rPr lang="it-IT" sz="1000" noProof="0">
                          <a:solidFill>
                            <a:srgbClr val="0070C0"/>
                          </a:solidFill>
                          <a:latin typeface="Calibri" panose="020F0502020204030204" pitchFamily="34" charset="0"/>
                          <a:cs typeface="Calibri" panose="020F0502020204030204" pitchFamily="34" charset="0"/>
                        </a:rPr>
                        <a:t>1. Information &amp; data literacy</a:t>
                      </a:r>
                    </a:p>
                  </a:txBody>
                  <a:tcPr anchor="ctr">
                    <a:solidFill>
                      <a:schemeClr val="bg1">
                        <a:lumMod val="95000"/>
                      </a:schemeClr>
                    </a:solidFill>
                  </a:tcPr>
                </a:tc>
                <a:tc>
                  <a:txBody>
                    <a:bodyPr/>
                    <a:lstStyle/>
                    <a:p>
                      <a:pPr algn="ctr"/>
                      <a:r>
                        <a:rPr lang="it-IT" sz="1000" noProof="0">
                          <a:solidFill>
                            <a:srgbClr val="0070C0"/>
                          </a:solidFill>
                          <a:latin typeface="Calibri" panose="020F0502020204030204" pitchFamily="34" charset="0"/>
                          <a:cs typeface="Calibri" panose="020F0502020204030204" pitchFamily="34" charset="0"/>
                        </a:rPr>
                        <a:t>2. Comunicazione e collaborazione</a:t>
                      </a:r>
                    </a:p>
                  </a:txBody>
                  <a:tcPr anchor="ctr">
                    <a:solidFill>
                      <a:schemeClr val="bg1">
                        <a:lumMod val="95000"/>
                      </a:schemeClr>
                    </a:solidFill>
                  </a:tcPr>
                </a:tc>
                <a:tc>
                  <a:txBody>
                    <a:bodyPr/>
                    <a:lstStyle/>
                    <a:p>
                      <a:pPr algn="ctr"/>
                      <a:r>
                        <a:rPr lang="it-IT" sz="1000" noProof="0">
                          <a:solidFill>
                            <a:srgbClr val="0070C0"/>
                          </a:solidFill>
                          <a:latin typeface="Calibri" panose="020F0502020204030204" pitchFamily="34" charset="0"/>
                          <a:cs typeface="Calibri" panose="020F0502020204030204" pitchFamily="34" charset="0"/>
                        </a:rPr>
                        <a:t>3. Creazione di contenuti digitali</a:t>
                      </a:r>
                    </a:p>
                  </a:txBody>
                  <a:tcPr anchor="ctr">
                    <a:solidFill>
                      <a:schemeClr val="bg1">
                        <a:lumMod val="95000"/>
                      </a:schemeClr>
                    </a:solidFill>
                  </a:tcPr>
                </a:tc>
                <a:tc>
                  <a:txBody>
                    <a:bodyPr/>
                    <a:lstStyle/>
                    <a:p>
                      <a:pPr algn="ctr"/>
                      <a:r>
                        <a:rPr lang="it-IT" sz="1000" noProof="0">
                          <a:solidFill>
                            <a:srgbClr val="0070C0"/>
                          </a:solidFill>
                          <a:latin typeface="Calibri" panose="020F0502020204030204" pitchFamily="34" charset="0"/>
                          <a:cs typeface="Calibri" panose="020F0502020204030204" pitchFamily="34" charset="0"/>
                        </a:rPr>
                        <a:t>4. Sicurezza</a:t>
                      </a:r>
                    </a:p>
                  </a:txBody>
                  <a:tcPr anchor="ctr">
                    <a:solidFill>
                      <a:schemeClr val="bg1">
                        <a:lumMod val="95000"/>
                      </a:schemeClr>
                    </a:solidFill>
                  </a:tcPr>
                </a:tc>
                <a:tc>
                  <a:txBody>
                    <a:bodyPr/>
                    <a:lstStyle/>
                    <a:p>
                      <a:pPr algn="ctr"/>
                      <a:r>
                        <a:rPr lang="it-IT" sz="1000" noProof="0">
                          <a:solidFill>
                            <a:srgbClr val="0070C0"/>
                          </a:solidFill>
                          <a:latin typeface="Calibri" panose="020F0502020204030204" pitchFamily="34" charset="0"/>
                          <a:cs typeface="Calibri" panose="020F0502020204030204" pitchFamily="34" charset="0"/>
                        </a:rPr>
                        <a:t>5. Problem Solving</a:t>
                      </a:r>
                    </a:p>
                  </a:txBody>
                  <a:tcPr anchor="ctr">
                    <a:solidFill>
                      <a:schemeClr val="bg1">
                        <a:lumMod val="95000"/>
                      </a:schemeClr>
                    </a:solidFill>
                  </a:tcPr>
                </a:tc>
                <a:extLst>
                  <a:ext uri="{0D108BD9-81ED-4DB2-BD59-A6C34878D82A}">
                    <a16:rowId xmlns:a16="http://schemas.microsoft.com/office/drawing/2014/main" val="3176649007"/>
                  </a:ext>
                </a:extLst>
              </a:tr>
              <a:tr h="2058038">
                <a:tc>
                  <a:txBody>
                    <a:bodyPr/>
                    <a:lstStyle/>
                    <a:p>
                      <a:pPr marL="285750" indent="-2857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1.1 Navigare, cercare e filtrare dati, informazioni e contenuti digitali</a:t>
                      </a:r>
                    </a:p>
                    <a:p>
                      <a:pPr marL="285750" indent="-285750" algn="l">
                        <a:buFont typeface="Arial" panose="020B0604020202020204" pitchFamily="34" charset="0"/>
                        <a:buChar char="•"/>
                      </a:pPr>
                      <a:endParaRPr lang="it-IT" sz="800" b="1" noProof="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1.2 Valutare dati, informazioni e contenuti digitali</a:t>
                      </a:r>
                    </a:p>
                    <a:p>
                      <a:pPr marL="285750" indent="-285750" algn="l">
                        <a:buFont typeface="Arial" panose="020B0604020202020204" pitchFamily="34" charset="0"/>
                        <a:buChar char="•"/>
                      </a:pPr>
                      <a:endParaRPr lang="it-IT" sz="800" b="1" noProof="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1.3 Gestire dati, informazioni e contenuti digitali</a:t>
                      </a:r>
                    </a:p>
                  </a:txBody>
                  <a:tcPr>
                    <a:solidFill>
                      <a:schemeClr val="bg1">
                        <a:lumMod val="75000"/>
                      </a:schemeClr>
                    </a:solidFill>
                  </a:tcPr>
                </a:tc>
                <a:tc>
                  <a:txBody>
                    <a:bodyPr/>
                    <a:lstStyle/>
                    <a:p>
                      <a:pPr marL="285750" indent="-2857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2.1 Interagire attraverso le tecnologie digitali</a:t>
                      </a:r>
                    </a:p>
                    <a:p>
                      <a:pPr marL="285750" indent="-285750" algn="l">
                        <a:buFont typeface="Arial" panose="020B0604020202020204" pitchFamily="34" charset="0"/>
                        <a:buChar char="•"/>
                      </a:pPr>
                      <a:endParaRPr lang="it-IT" sz="800" b="1" noProof="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2.2 Condividere attraverso le tecnologie digitali</a:t>
                      </a:r>
                    </a:p>
                    <a:p>
                      <a:pPr marL="285750" indent="-285750" algn="l">
                        <a:buFont typeface="Arial" panose="020B0604020202020204" pitchFamily="34" charset="0"/>
                        <a:buChar char="•"/>
                      </a:pPr>
                      <a:endParaRPr lang="it-IT" sz="800" b="1" noProof="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2.3 Impegnarsi nella cittadinanza attraverso le tecnologie digitali </a:t>
                      </a:r>
                    </a:p>
                    <a:p>
                      <a:pPr marL="285750" indent="-285750" algn="l">
                        <a:buFont typeface="Arial" panose="020B0604020202020204" pitchFamily="34" charset="0"/>
                        <a:buChar char="•"/>
                      </a:pPr>
                      <a:endParaRPr lang="it-IT" sz="800" b="1" noProof="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2.4 Collaborare attraverso le tecnologie digitali</a:t>
                      </a:r>
                    </a:p>
                    <a:p>
                      <a:pPr marL="285750" indent="-285750" algn="l">
                        <a:buFont typeface="Arial" panose="020B0604020202020204" pitchFamily="34" charset="0"/>
                        <a:buChar char="•"/>
                      </a:pPr>
                      <a:endParaRPr lang="it-IT" sz="800" b="1" noProof="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2.5 Netiquette</a:t>
                      </a:r>
                    </a:p>
                    <a:p>
                      <a:pPr marL="285750" indent="-285750" algn="l">
                        <a:buFont typeface="Arial" panose="020B0604020202020204" pitchFamily="34" charset="0"/>
                        <a:buChar char="•"/>
                      </a:pPr>
                      <a:endParaRPr lang="it-IT" sz="800" b="1" noProof="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2.6 Gestire l'identità digitale </a:t>
                      </a:r>
                    </a:p>
                  </a:txBody>
                  <a:tcPr>
                    <a:solidFill>
                      <a:schemeClr val="bg1">
                        <a:lumMod val="75000"/>
                      </a:schemeClr>
                    </a:solidFill>
                  </a:tcPr>
                </a:tc>
                <a:tc>
                  <a:txBody>
                    <a:bodyPr/>
                    <a:lstStyle/>
                    <a:p>
                      <a:pPr marL="171450" indent="-1714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3.1 Sviluppare contenuti digitali </a:t>
                      </a:r>
                    </a:p>
                    <a:p>
                      <a:pPr marL="171450" indent="-171450" algn="l">
                        <a:buFont typeface="Arial" panose="020B0604020202020204" pitchFamily="34" charset="0"/>
                        <a:buChar char="•"/>
                      </a:pPr>
                      <a:endParaRPr lang="it-IT" sz="800" b="1" noProof="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3.2 Integrare e rielaborare il contenuto digitale</a:t>
                      </a:r>
                    </a:p>
                    <a:p>
                      <a:pPr marL="171450" indent="-171450" algn="l">
                        <a:buFont typeface="Arial" panose="020B0604020202020204" pitchFamily="34" charset="0"/>
                        <a:buChar char="•"/>
                      </a:pPr>
                      <a:endParaRPr lang="it-IT" sz="800" b="1" noProof="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3.3 Copyright e licenze</a:t>
                      </a:r>
                    </a:p>
                    <a:p>
                      <a:pPr marL="171450" indent="-171450" algn="l">
                        <a:buFont typeface="Arial" panose="020B0604020202020204" pitchFamily="34" charset="0"/>
                        <a:buChar char="•"/>
                      </a:pPr>
                      <a:endParaRPr lang="it-IT" sz="800" b="1" noProof="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3.4 Programmazione</a:t>
                      </a:r>
                    </a:p>
                  </a:txBody>
                  <a:tcPr>
                    <a:solidFill>
                      <a:schemeClr val="bg1">
                        <a:lumMod val="75000"/>
                      </a:schemeClr>
                    </a:solidFill>
                  </a:tcPr>
                </a:tc>
                <a:tc>
                  <a:txBody>
                    <a:bodyPr/>
                    <a:lstStyle/>
                    <a:p>
                      <a:pPr marL="171450" indent="-1714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4.1 Proteggere i dispositivi</a:t>
                      </a:r>
                    </a:p>
                    <a:p>
                      <a:pPr marL="171450" indent="-171450" algn="l">
                        <a:buFont typeface="Arial" panose="020B0604020202020204" pitchFamily="34" charset="0"/>
                        <a:buChar char="•"/>
                      </a:pPr>
                      <a:endParaRPr lang="it-IT" sz="800" b="1" noProof="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4.2 Proteggere i dati personali e la privacy</a:t>
                      </a:r>
                    </a:p>
                    <a:p>
                      <a:pPr marL="171450" indent="-171450" algn="l">
                        <a:buFont typeface="Arial" panose="020B0604020202020204" pitchFamily="34" charset="0"/>
                        <a:buChar char="•"/>
                      </a:pPr>
                      <a:endParaRPr lang="it-IT" sz="800" b="1" noProof="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4.3 Proteggere la salute e il benessere</a:t>
                      </a:r>
                    </a:p>
                    <a:p>
                      <a:pPr marL="171450" indent="-171450" algn="l">
                        <a:buFont typeface="Arial" panose="020B0604020202020204" pitchFamily="34" charset="0"/>
                        <a:buChar char="•"/>
                      </a:pPr>
                      <a:endParaRPr lang="it-IT" sz="800" b="1" noProof="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it-IT" sz="800" b="1" noProof="0">
                          <a:latin typeface="Calibri" panose="020F0502020204030204" pitchFamily="34" charset="0"/>
                          <a:cs typeface="Calibri" panose="020F0502020204030204" pitchFamily="34" charset="0"/>
                        </a:rPr>
                        <a:t>4.4 Proteggere l'ambiente</a:t>
                      </a:r>
                    </a:p>
                  </a:txBody>
                  <a:tcPr>
                    <a:solidFill>
                      <a:schemeClr val="bg1">
                        <a:lumMod val="75000"/>
                      </a:schemeClr>
                    </a:solidFill>
                  </a:tcPr>
                </a:tc>
                <a:tc>
                  <a:txBody>
                    <a:bodyPr/>
                    <a:lstStyle/>
                    <a:p>
                      <a:pPr marL="171450" indent="-171450" algn="l">
                        <a:buFont typeface="Arial" panose="020B0604020202020204" pitchFamily="34" charset="0"/>
                        <a:buChar char="•"/>
                      </a:pPr>
                      <a:r>
                        <a:rPr lang="it-IT" sz="800" b="1" noProof="0" dirty="0">
                          <a:latin typeface="Calibri" panose="020F0502020204030204" pitchFamily="34" charset="0"/>
                          <a:cs typeface="Calibri" panose="020F0502020204030204" pitchFamily="34" charset="0"/>
                        </a:rPr>
                        <a:t>5.1 Risolvere problemi tecnici </a:t>
                      </a:r>
                    </a:p>
                    <a:p>
                      <a:pPr marL="171450" indent="-171450" algn="l">
                        <a:buFont typeface="Arial" panose="020B0604020202020204" pitchFamily="34" charset="0"/>
                        <a:buChar char="•"/>
                      </a:pPr>
                      <a:endParaRPr lang="it-IT" sz="800" b="1" noProof="0"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it-IT" sz="800" b="1" noProof="0" dirty="0">
                          <a:latin typeface="Calibri" panose="020F0502020204030204" pitchFamily="34" charset="0"/>
                          <a:cs typeface="Calibri" panose="020F0502020204030204" pitchFamily="34" charset="0"/>
                        </a:rPr>
                        <a:t>5.2 Identificare i bisogni e le risposte tecnologiche</a:t>
                      </a:r>
                    </a:p>
                    <a:p>
                      <a:pPr marL="171450" indent="-171450" algn="l">
                        <a:buFont typeface="Arial" panose="020B0604020202020204" pitchFamily="34" charset="0"/>
                        <a:buChar char="•"/>
                      </a:pPr>
                      <a:endParaRPr lang="it-IT" sz="800" b="1" noProof="0"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it-IT" sz="800" b="1" noProof="0" dirty="0">
                          <a:latin typeface="Calibri" panose="020F0502020204030204" pitchFamily="34" charset="0"/>
                          <a:cs typeface="Calibri" panose="020F0502020204030204" pitchFamily="34" charset="0"/>
                        </a:rPr>
                        <a:t>5.3 Usare creativamente le tecnologie digitali </a:t>
                      </a:r>
                    </a:p>
                    <a:p>
                      <a:pPr marL="171450" indent="-171450" algn="l">
                        <a:buFont typeface="Arial" panose="020B0604020202020204" pitchFamily="34" charset="0"/>
                        <a:buChar char="•"/>
                      </a:pPr>
                      <a:endParaRPr lang="it-IT" sz="800" b="1" noProof="0"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it-IT" sz="800" b="1" noProof="0" dirty="0">
                          <a:latin typeface="Calibri" panose="020F0502020204030204" pitchFamily="34" charset="0"/>
                          <a:cs typeface="Calibri" panose="020F0502020204030204" pitchFamily="34" charset="0"/>
                        </a:rPr>
                        <a:t>5.4 Identificare le lacune di competenza digitale</a:t>
                      </a:r>
                    </a:p>
                  </a:txBody>
                  <a:tcPr>
                    <a:solidFill>
                      <a:schemeClr val="bg1">
                        <a:lumMod val="75000"/>
                      </a:schemeClr>
                    </a:solidFill>
                  </a:tcPr>
                </a:tc>
                <a:extLst>
                  <a:ext uri="{0D108BD9-81ED-4DB2-BD59-A6C34878D82A}">
                    <a16:rowId xmlns:a16="http://schemas.microsoft.com/office/drawing/2014/main" val="3318249526"/>
                  </a:ext>
                </a:extLst>
              </a:tr>
            </a:tbl>
          </a:graphicData>
        </a:graphic>
      </p:graphicFrame>
    </p:spTree>
    <p:extLst>
      <p:ext uri="{BB962C8B-B14F-4D97-AF65-F5344CB8AC3E}">
        <p14:creationId xmlns:p14="http://schemas.microsoft.com/office/powerpoint/2010/main" val="1288019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031325"/>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Non </a:t>
            </a:r>
            <a:r>
              <a:rPr lang="en-GB" sz="1800" dirty="0" err="1">
                <a:solidFill>
                  <a:srgbClr val="0E101A"/>
                </a:solidFill>
                <a:latin typeface="Calibri" panose="020F0502020204030204" pitchFamily="34" charset="0"/>
                <a:cs typeface="Calibri" panose="020F0502020204030204" pitchFamily="34" charset="0"/>
              </a:rPr>
              <a:t>tutte</a:t>
            </a:r>
            <a:r>
              <a:rPr lang="en-GB" sz="1800" dirty="0">
                <a:solidFill>
                  <a:srgbClr val="0E101A"/>
                </a:solidFill>
                <a:latin typeface="Calibri" panose="020F0502020204030204" pitchFamily="34" charset="0"/>
                <a:cs typeface="Calibri" panose="020F0502020204030204" pitchFamily="34" charset="0"/>
              </a:rPr>
              <a:t> quelle citate </a:t>
            </a:r>
            <a:r>
              <a:rPr lang="en-GB" sz="1800" dirty="0" err="1">
                <a:solidFill>
                  <a:srgbClr val="0E101A"/>
                </a:solidFill>
                <a:latin typeface="Calibri" panose="020F0502020204030204" pitchFamily="34" charset="0"/>
                <a:cs typeface="Calibri" panose="020F0502020204030204" pitchFamily="34" charset="0"/>
              </a:rPr>
              <a:t>sono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urgentemente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rilevanti</a:t>
            </a:r>
            <a:r>
              <a:rPr lang="en-GB" sz="1800" dirty="0">
                <a:solidFill>
                  <a:srgbClr val="0E101A"/>
                </a:solidFill>
                <a:latin typeface="Calibri" panose="020F0502020204030204" pitchFamily="34" charset="0"/>
                <a:cs typeface="Calibri" panose="020F0502020204030204" pitchFamily="34" charset="0"/>
              </a:rPr>
              <a:t> per </a:t>
            </a:r>
            <a:r>
              <a:rPr lang="en-GB" sz="1800" dirty="0" err="1">
                <a:solidFill>
                  <a:srgbClr val="0E101A"/>
                </a:solidFill>
                <a:latin typeface="Calibri" panose="020F0502020204030204" pitchFamily="34" charset="0"/>
                <a:cs typeface="Calibri" panose="020F0502020204030204" pitchFamily="34" charset="0"/>
              </a:rPr>
              <a:t>voi</a:t>
            </a:r>
            <a:r>
              <a:rPr lang="en-GB" sz="1800" dirty="0">
                <a:solidFill>
                  <a:srgbClr val="0E101A"/>
                </a:solidFill>
                <a:latin typeface="Calibri" panose="020F0502020204030204" pitchFamily="34" charset="0"/>
                <a:cs typeface="Calibri" panose="020F0502020204030204" pitchFamily="34" charset="0"/>
              </a:rPr>
              <a:t> in </a:t>
            </a:r>
            <a:r>
              <a:rPr lang="en-GB" sz="1800" dirty="0" err="1">
                <a:solidFill>
                  <a:srgbClr val="0E101A"/>
                </a:solidFill>
                <a:latin typeface="Calibri" panose="020F0502020204030204" pitchFamily="34" charset="0"/>
                <a:cs typeface="Calibri" panose="020F0502020204030204" pitchFamily="34" charset="0"/>
              </a:rPr>
              <a:t>questa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fase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della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vostra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iniziativa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imprenditoriale</a:t>
            </a:r>
            <a:r>
              <a:rPr lang="en-GB" sz="1800" dirty="0">
                <a:solidFill>
                  <a:srgbClr val="0E101A"/>
                </a:solidFill>
                <a:latin typeface="Calibri" panose="020F0502020204030204" pitchFamily="34" charset="0"/>
                <a:cs typeface="Calibri" panose="020F0502020204030204" pitchFamily="34" charset="0"/>
              </a:rPr>
              <a:t>. </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Come </a:t>
            </a:r>
            <a:r>
              <a:rPr lang="en-GB" sz="1800" dirty="0" err="1">
                <a:solidFill>
                  <a:srgbClr val="0E101A"/>
                </a:solidFill>
                <a:latin typeface="Calibri" panose="020F0502020204030204" pitchFamily="34" charset="0"/>
                <a:cs typeface="Calibri" panose="020F0502020204030204" pitchFamily="34" charset="0"/>
              </a:rPr>
              <a:t>suggerimento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raccomanda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un'occhiata</a:t>
            </a:r>
            <a:r>
              <a:rPr lang="en-GB" sz="1800" dirty="0">
                <a:solidFill>
                  <a:srgbClr val="0E101A"/>
                </a:solidFill>
                <a:latin typeface="Calibri" panose="020F0502020204030204" pitchFamily="34" charset="0"/>
                <a:cs typeface="Calibri" panose="020F0502020204030204" pitchFamily="34" charset="0"/>
              </a:rPr>
              <a:t> ai </a:t>
            </a:r>
            <a:r>
              <a:rPr lang="en-GB" sz="1800" dirty="0" err="1">
                <a:solidFill>
                  <a:srgbClr val="0E101A"/>
                </a:solidFill>
                <a:latin typeface="Calibri" panose="020F0502020204030204" pitchFamily="34" charset="0"/>
                <a:cs typeface="Calibri" panose="020F0502020204030204" pitchFamily="34" charset="0"/>
              </a:rPr>
              <a:t>Pilastri</a:t>
            </a:r>
            <a:r>
              <a:rPr lang="en-GB" sz="1800" dirty="0">
                <a:solidFill>
                  <a:srgbClr val="0E101A"/>
                </a:solidFill>
                <a:latin typeface="Calibri" panose="020F0502020204030204" pitchFamily="34" charset="0"/>
                <a:cs typeface="Calibri" panose="020F0502020204030204" pitchFamily="34" charset="0"/>
              </a:rPr>
              <a:t> n.1 e n.2, </a:t>
            </a:r>
            <a:r>
              <a:rPr lang="en-GB" sz="1800" dirty="0" err="1">
                <a:solidFill>
                  <a:srgbClr val="0E101A"/>
                </a:solidFill>
                <a:latin typeface="Calibri" panose="020F0502020204030204" pitchFamily="34" charset="0"/>
                <a:cs typeface="Calibri" panose="020F0502020204030204" pitchFamily="34" charset="0"/>
              </a:rPr>
              <a:t>dato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che</a:t>
            </a:r>
            <a:r>
              <a:rPr lang="en-GB" sz="1800" dirty="0">
                <a:solidFill>
                  <a:srgbClr val="0E101A"/>
                </a:solidFill>
                <a:latin typeface="Calibri" panose="020F0502020204030204" pitchFamily="34" charset="0"/>
                <a:cs typeface="Calibri" panose="020F0502020204030204" pitchFamily="34" charset="0"/>
              </a:rPr>
              <a:t> le </a:t>
            </a:r>
            <a:r>
              <a:rPr lang="en-GB" sz="1800" dirty="0" err="1">
                <a:solidFill>
                  <a:srgbClr val="0E101A"/>
                </a:solidFill>
                <a:latin typeface="Calibri" panose="020F0502020204030204" pitchFamily="34" charset="0"/>
                <a:cs typeface="Calibri" panose="020F0502020204030204" pitchFamily="34" charset="0"/>
              </a:rPr>
              <a:t>competenze</a:t>
            </a:r>
            <a:r>
              <a:rPr lang="en-GB" sz="1800" dirty="0">
                <a:solidFill>
                  <a:srgbClr val="0E101A"/>
                </a:solidFill>
                <a:latin typeface="Calibri" panose="020F0502020204030204" pitchFamily="34" charset="0"/>
                <a:cs typeface="Calibri" panose="020F0502020204030204" pitchFamily="34" charset="0"/>
              </a:rPr>
              <a:t> da </a:t>
            </a:r>
            <a:r>
              <a:rPr lang="en-GB" sz="1800" dirty="0" err="1">
                <a:solidFill>
                  <a:srgbClr val="0E101A"/>
                </a:solidFill>
                <a:latin typeface="Calibri" panose="020F0502020204030204" pitchFamily="34" charset="0"/>
                <a:cs typeface="Calibri" panose="020F0502020204030204" pitchFamily="34" charset="0"/>
              </a:rPr>
              <a:t>essi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sottolineate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rappresentano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primi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elementi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essenziali</a:t>
            </a:r>
            <a:r>
              <a:rPr lang="en-GB" sz="1800" dirty="0">
                <a:solidFill>
                  <a:srgbClr val="0E101A"/>
                </a:solidFill>
                <a:latin typeface="Calibri" panose="020F0502020204030204" pitchFamily="34" charset="0"/>
                <a:cs typeface="Calibri" panose="020F0502020204030204" pitchFamily="34" charset="0"/>
              </a:rPr>
              <a:t> per </a:t>
            </a:r>
            <a:r>
              <a:rPr lang="en-GB" sz="1800" dirty="0" err="1">
                <a:solidFill>
                  <a:srgbClr val="0E101A"/>
                </a:solidFill>
                <a:latin typeface="Calibri" panose="020F0502020204030204" pitchFamily="34" charset="0"/>
                <a:cs typeface="Calibri" panose="020F0502020204030204" pitchFamily="34" charset="0"/>
              </a:rPr>
              <a:t>raccogliere</a:t>
            </a:r>
            <a:r>
              <a:rPr lang="en-GB" sz="1800" dirty="0">
                <a:solidFill>
                  <a:srgbClr val="0E101A"/>
                </a:solidFill>
                <a:latin typeface="Calibri" panose="020F0502020204030204" pitchFamily="34" charset="0"/>
                <a:cs typeface="Calibri" panose="020F0502020204030204" pitchFamily="34" charset="0"/>
              </a:rPr>
              <a:t> le </a:t>
            </a:r>
            <a:r>
              <a:rPr lang="en-GB" sz="1800" dirty="0" err="1">
                <a:solidFill>
                  <a:srgbClr val="0E101A"/>
                </a:solidFill>
                <a:latin typeface="Calibri" panose="020F0502020204030204" pitchFamily="34" charset="0"/>
                <a:cs typeface="Calibri" panose="020F0502020204030204" pitchFamily="34" charset="0"/>
              </a:rPr>
              <a:t>competenze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informatiche</a:t>
            </a:r>
            <a:r>
              <a:rPr lang="en-GB" sz="1800" dirty="0">
                <a:solidFill>
                  <a:srgbClr val="0E101A"/>
                </a:solidFill>
                <a:latin typeface="Calibri" panose="020F0502020204030204" pitchFamily="34" charset="0"/>
                <a:cs typeface="Calibri" panose="020F0502020204030204" pitchFamily="34" charset="0"/>
              </a:rPr>
              <a:t> e </a:t>
            </a:r>
            <a:r>
              <a:rPr lang="en-GB" sz="1800" dirty="0" err="1">
                <a:solidFill>
                  <a:srgbClr val="0E101A"/>
                </a:solidFill>
                <a:latin typeface="Calibri" panose="020F0502020204030204" pitchFamily="34" charset="0"/>
                <a:cs typeface="Calibri" panose="020F0502020204030204" pitchFamily="34" charset="0"/>
              </a:rPr>
              <a:t>digitali</a:t>
            </a:r>
            <a:r>
              <a:rPr lang="en-GB" sz="1800" dirty="0">
                <a:solidFill>
                  <a:srgbClr val="0E101A"/>
                </a:solidFill>
                <a:latin typeface="Calibri" panose="020F0502020204030204" pitchFamily="34" charset="0"/>
                <a:cs typeface="Calibri" panose="020F0502020204030204" pitchFamily="34" charset="0"/>
              </a:rPr>
              <a:t> di base per </a:t>
            </a:r>
            <a:r>
              <a:rPr lang="en-GB" sz="1800" dirty="0" err="1">
                <a:solidFill>
                  <a:srgbClr val="0E101A"/>
                </a:solidFill>
                <a:latin typeface="Calibri" panose="020F0502020204030204" pitchFamily="34" charset="0"/>
                <a:cs typeface="Calibri" panose="020F0502020204030204" pitchFamily="34" charset="0"/>
              </a:rPr>
              <a:t>l'</a:t>
            </a:r>
            <a:r>
              <a:rPr lang="en-GB" sz="1800" i="1" dirty="0" err="1">
                <a:solidFill>
                  <a:srgbClr val="0E101A"/>
                </a:solidFill>
                <a:latin typeface="Calibri" panose="020F0502020204030204" pitchFamily="34" charset="0"/>
                <a:cs typeface="Calibri" panose="020F0502020204030204" pitchFamily="34" charset="0"/>
              </a:rPr>
              <a:t>e</a:t>
            </a:r>
            <a:r>
              <a:rPr lang="en-GB" sz="1800" i="1" dirty="0">
                <a:solidFill>
                  <a:srgbClr val="0E101A"/>
                </a:solidFill>
                <a:latin typeface="Calibri" panose="020F0502020204030204" pitchFamily="34" charset="0"/>
                <a:cs typeface="Calibri" panose="020F0502020204030204" pitchFamily="34" charset="0"/>
              </a:rPr>
              <a:t>-entrepreneurshi</a:t>
            </a:r>
            <a:r>
              <a:rPr lang="en-GB" sz="1800" dirty="0">
                <a:solidFill>
                  <a:srgbClr val="0E101A"/>
                </a:solidFill>
                <a:latin typeface="Calibri" panose="020F0502020204030204" pitchFamily="34" charset="0"/>
                <a:cs typeface="Calibri" panose="020F0502020204030204" pitchFamily="34" charset="0"/>
              </a:rPr>
              <a:t>p, </a:t>
            </a:r>
            <a:r>
              <a:rPr lang="en-GB" sz="1800" dirty="0" err="1">
                <a:solidFill>
                  <a:srgbClr val="0E101A"/>
                </a:solidFill>
                <a:latin typeface="Calibri" panose="020F0502020204030204" pitchFamily="34" charset="0"/>
                <a:cs typeface="Calibri" panose="020F0502020204030204" pitchFamily="34" charset="0"/>
              </a:rPr>
              <a:t>l’imprenditoria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digitale</a:t>
            </a:r>
            <a:r>
              <a:rPr lang="en-GB" sz="1800" dirty="0">
                <a:solidFill>
                  <a:srgbClr val="0E101A"/>
                </a:solidFill>
                <a:latin typeface="Calibri" panose="020F0502020204030204" pitchFamily="34" charset="0"/>
                <a:cs typeface="Calibri" panose="020F0502020204030204" pitchFamily="34" charset="0"/>
              </a:rPr>
              <a:t>.</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Un </a:t>
            </a:r>
            <a:r>
              <a:rPr lang="en-US" sz="2000" dirty="0" err="1">
                <a:latin typeface="Calibri" panose="020F0502020204030204" pitchFamily="34" charset="0"/>
                <a:cs typeface="Calibri" panose="020F0502020204030204" pitchFamily="34" charset="0"/>
              </a:rPr>
              <a:t>commento</a:t>
            </a:r>
            <a:r>
              <a:rPr lang="en-US" sz="2000" dirty="0">
                <a:latin typeface="Calibri" panose="020F0502020204030204" pitchFamily="34" charset="0"/>
                <a:cs typeface="Calibri" panose="020F0502020204030204" pitchFamily="34" charset="0"/>
              </a:rPr>
              <a:t>:</a:t>
            </a: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3 – Il Quadro di </a:t>
            </a:r>
            <a:r>
              <a:rPr lang="en-US" sz="2200" dirty="0" err="1">
                <a:latin typeface="Raleway" panose="020B0003030101060003" pitchFamily="34" charset="0"/>
              </a:rPr>
              <a:t>riferimento</a:t>
            </a:r>
            <a:r>
              <a:rPr lang="en-US" sz="2200" dirty="0">
                <a:latin typeface="Raleway" panose="020B0003030101060003" pitchFamily="34" charset="0"/>
              </a:rPr>
              <a:t> </a:t>
            </a:r>
            <a:r>
              <a:rPr lang="en-US" sz="2200" dirty="0" err="1">
                <a:latin typeface="Raleway" panose="020B0003030101060003" pitchFamily="34" charset="0"/>
              </a:rPr>
              <a:t>europ</a:t>
            </a:r>
            <a:r>
              <a:rPr lang="en-US" sz="2200" dirty="0" err="1">
                <a:solidFill>
                  <a:srgbClr val="004C52"/>
                </a:solidFill>
                <a:latin typeface="Raleway" panose="020B0003030101060003" pitchFamily="34" charset="0"/>
              </a:rPr>
              <a:t>eo</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DigComp</a:t>
            </a:r>
            <a:endParaRPr lang="en-US" sz="2200" dirty="0">
              <a:solidFill>
                <a:srgbClr val="004C52"/>
              </a:solidFill>
              <a:latin typeface="Raleway" panose="020B0003030101060003" pitchFamily="34" charset="0"/>
            </a:endParaRPr>
          </a:p>
        </p:txBody>
      </p:sp>
    </p:spTree>
    <p:extLst>
      <p:ext uri="{BB962C8B-B14F-4D97-AF65-F5344CB8AC3E}">
        <p14:creationId xmlns:p14="http://schemas.microsoft.com/office/powerpoint/2010/main" val="3720857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a:latin typeface="Calibri" panose="020F0502020204030204" pitchFamily="34" charset="0"/>
                <a:cs typeface="Calibri" panose="020F0502020204030204" pitchFamily="34" charset="0"/>
              </a:rPr>
              <a:t>Il </a:t>
            </a:r>
            <a:r>
              <a:rPr lang="en-US" sz="2000" dirty="0" err="1">
                <a:latin typeface="Calibri" panose="020F0502020204030204" pitchFamily="34" charset="0"/>
                <a:cs typeface="Calibri" panose="020F0502020204030204" pitchFamily="34" charset="0"/>
              </a:rPr>
              <a:t>modello</a:t>
            </a:r>
            <a:r>
              <a:rPr lang="en-US" sz="2000" dirty="0">
                <a:latin typeface="Calibri" panose="020F0502020204030204" pitchFamily="34" charset="0"/>
                <a:cs typeface="Calibri" panose="020F0502020204030204" pitchFamily="34" charset="0"/>
              </a:rPr>
              <a:t> di </a:t>
            </a:r>
            <a:r>
              <a:rPr lang="en-US" sz="2000" dirty="0" err="1">
                <a:latin typeface="Calibri" panose="020F0502020204030204" pitchFamily="34" charset="0"/>
                <a:cs typeface="Calibri" panose="020F0502020204030204" pitchFamily="34" charset="0"/>
              </a:rPr>
              <a:t>competenza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proposto</a:t>
            </a:r>
            <a:r>
              <a:rPr lang="en-US" sz="2000" dirty="0">
                <a:latin typeface="Calibri" panose="020F0502020204030204" pitchFamily="34" charset="0"/>
                <a:cs typeface="Calibri" panose="020F0502020204030204" pitchFamily="34" charset="0"/>
              </a:rPr>
              <a:t> dal </a:t>
            </a:r>
            <a:r>
              <a:rPr lang="en-US" sz="2000" dirty="0" err="1">
                <a:latin typeface="Calibri" panose="020F0502020204030204" pitchFamily="34" charset="0"/>
                <a:cs typeface="Calibri" panose="020F0502020204030204" pitchFamily="34" charset="0"/>
              </a:rPr>
              <a:t>DigComp</a:t>
            </a:r>
            <a:endParaRPr lang="en-US" sz="2000"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3 – Il Quadro di </a:t>
            </a:r>
            <a:r>
              <a:rPr lang="en-US" sz="2200" dirty="0" err="1">
                <a:latin typeface="Raleway" panose="020B0003030101060003" pitchFamily="34" charset="0"/>
              </a:rPr>
              <a:t>riferimento</a:t>
            </a:r>
            <a:r>
              <a:rPr lang="en-US" sz="2200" dirty="0">
                <a:latin typeface="Raleway" panose="020B0003030101060003" pitchFamily="34" charset="0"/>
              </a:rPr>
              <a:t> </a:t>
            </a:r>
            <a:r>
              <a:rPr lang="en-US" sz="2200" dirty="0" err="1">
                <a:latin typeface="Raleway" panose="020B0003030101060003" pitchFamily="34" charset="0"/>
              </a:rPr>
              <a:t>europ</a:t>
            </a:r>
            <a:r>
              <a:rPr lang="en-US" sz="2200" dirty="0" err="1">
                <a:solidFill>
                  <a:srgbClr val="004C52"/>
                </a:solidFill>
                <a:latin typeface="Raleway" panose="020B0003030101060003" pitchFamily="34" charset="0"/>
              </a:rPr>
              <a:t>eo</a:t>
            </a:r>
            <a:r>
              <a:rPr lang="en-US" sz="2200" dirty="0">
                <a:latin typeface="Raleway" panose="020B0003030101060003" pitchFamily="34" charset="0"/>
              </a:rPr>
              <a:t> </a:t>
            </a:r>
            <a:r>
              <a:rPr lang="en-US" sz="2200" dirty="0" err="1">
                <a:solidFill>
                  <a:srgbClr val="004C52"/>
                </a:solidFill>
                <a:latin typeface="Raleway" panose="020B0003030101060003" pitchFamily="34" charset="0"/>
              </a:rPr>
              <a:t>DigComp</a:t>
            </a:r>
            <a:endParaRPr lang="en-US" sz="2200" dirty="0">
              <a:solidFill>
                <a:srgbClr val="004C52"/>
              </a:solidFill>
              <a:latin typeface="Raleway" panose="020B0003030101060003"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3304121534"/>
              </p:ext>
            </p:extLst>
          </p:nvPr>
        </p:nvGraphicFramePr>
        <p:xfrm>
          <a:off x="245532" y="1716619"/>
          <a:ext cx="8263468" cy="2787651"/>
        </p:xfrm>
        <a:graphic>
          <a:graphicData uri="http://schemas.openxmlformats.org/drawingml/2006/table">
            <a:tbl>
              <a:tblPr firstRow="1" bandRow="1">
                <a:tableStyleId>{5B18B33F-8431-45A4-8E11-FB08BE098512}</a:tableStyleId>
              </a:tblPr>
              <a:tblGrid>
                <a:gridCol w="1242108">
                  <a:extLst>
                    <a:ext uri="{9D8B030D-6E8A-4147-A177-3AD203B41FA5}">
                      <a16:colId xmlns:a16="http://schemas.microsoft.com/office/drawing/2014/main" val="526747456"/>
                    </a:ext>
                  </a:extLst>
                </a:gridCol>
                <a:gridCol w="2889625">
                  <a:extLst>
                    <a:ext uri="{9D8B030D-6E8A-4147-A177-3AD203B41FA5}">
                      <a16:colId xmlns:a16="http://schemas.microsoft.com/office/drawing/2014/main" val="1663263172"/>
                    </a:ext>
                  </a:extLst>
                </a:gridCol>
                <a:gridCol w="3126040">
                  <a:extLst>
                    <a:ext uri="{9D8B030D-6E8A-4147-A177-3AD203B41FA5}">
                      <a16:colId xmlns:a16="http://schemas.microsoft.com/office/drawing/2014/main" val="742590843"/>
                    </a:ext>
                  </a:extLst>
                </a:gridCol>
                <a:gridCol w="1005695">
                  <a:extLst>
                    <a:ext uri="{9D8B030D-6E8A-4147-A177-3AD203B41FA5}">
                      <a16:colId xmlns:a16="http://schemas.microsoft.com/office/drawing/2014/main" val="3571811259"/>
                    </a:ext>
                  </a:extLst>
                </a:gridCol>
              </a:tblGrid>
              <a:tr h="309739">
                <a:tc>
                  <a:txBody>
                    <a:bodyPr/>
                    <a:lstStyle/>
                    <a:p>
                      <a:r>
                        <a:rPr lang="it-IT" sz="800" b="1">
                          <a:solidFill>
                            <a:srgbClr val="002060"/>
                          </a:solidFill>
                          <a:latin typeface="Calibri" panose="020F0502020204030204" pitchFamily="34" charset="0"/>
                          <a:cs typeface="Calibri" panose="020F0502020204030204" pitchFamily="34" charset="0"/>
                        </a:rPr>
                        <a:t>Livello di competenza</a:t>
                      </a:r>
                      <a:endParaRPr lang="it-IT" sz="800" b="1" dirty="0">
                        <a:solidFill>
                          <a:srgbClr val="002060"/>
                        </a:solidFill>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r>
                        <a:rPr lang="it-IT" sz="800" b="1">
                          <a:solidFill>
                            <a:srgbClr val="002060"/>
                          </a:solidFill>
                          <a:latin typeface="Calibri" panose="020F0502020204030204" pitchFamily="34" charset="0"/>
                          <a:cs typeface="Calibri" panose="020F0502020204030204" pitchFamily="34" charset="0"/>
                        </a:rPr>
                        <a:t>Complessità dei compiti</a:t>
                      </a:r>
                      <a:endParaRPr lang="it-IT" sz="800" b="1" dirty="0">
                        <a:solidFill>
                          <a:srgbClr val="002060"/>
                        </a:solidFill>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r>
                        <a:rPr lang="it-IT" sz="800" b="1">
                          <a:solidFill>
                            <a:srgbClr val="002060"/>
                          </a:solidFill>
                          <a:latin typeface="Calibri" panose="020F0502020204030204" pitchFamily="34" charset="0"/>
                          <a:cs typeface="Calibri" panose="020F0502020204030204" pitchFamily="34" charset="0"/>
                        </a:rPr>
                        <a:t>Autonomia</a:t>
                      </a:r>
                      <a:endParaRPr lang="it-IT" sz="800" b="1" dirty="0">
                        <a:solidFill>
                          <a:srgbClr val="002060"/>
                        </a:solidFill>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r>
                        <a:rPr lang="it-IT" sz="800" b="1">
                          <a:solidFill>
                            <a:srgbClr val="002060"/>
                          </a:solidFill>
                          <a:latin typeface="Calibri" panose="020F0502020204030204" pitchFamily="34" charset="0"/>
                          <a:cs typeface="Calibri" panose="020F0502020204030204" pitchFamily="34" charset="0"/>
                        </a:rPr>
                        <a:t>Dominio cognitivo</a:t>
                      </a:r>
                      <a:endParaRPr lang="it-IT" sz="800" b="1" dirty="0">
                        <a:solidFill>
                          <a:srgbClr val="002060"/>
                        </a:solidFill>
                        <a:latin typeface="Calibri" panose="020F0502020204030204" pitchFamily="34" charset="0"/>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3045296223"/>
                  </a:ext>
                </a:extLst>
              </a:tr>
              <a:tr h="309739">
                <a:tc>
                  <a:txBody>
                    <a:bodyPr/>
                    <a:lstStyle/>
                    <a:p>
                      <a:pPr algn="ctr"/>
                      <a:r>
                        <a:rPr lang="it-IT" sz="800" b="1">
                          <a:latin typeface="Calibri" panose="020F0502020204030204" pitchFamily="34" charset="0"/>
                          <a:cs typeface="Calibri" panose="020F0502020204030204" pitchFamily="34" charset="0"/>
                        </a:rPr>
                        <a:t>Livello 1</a:t>
                      </a:r>
                      <a:endParaRPr lang="it-IT"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it-IT" sz="800">
                          <a:latin typeface="Calibri" panose="020F0502020204030204" pitchFamily="34" charset="0"/>
                          <a:cs typeface="Calibri" panose="020F0502020204030204" pitchFamily="34" charset="0"/>
                        </a:rPr>
                        <a:t>Compito facile</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a:latin typeface="Calibri" panose="020F0502020204030204" pitchFamily="34" charset="0"/>
                          <a:cs typeface="Calibri" panose="020F0502020204030204" pitchFamily="34" charset="0"/>
                        </a:rPr>
                        <a:t>Con indicazioni</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i="1">
                          <a:latin typeface="Calibri" panose="020F0502020204030204" pitchFamily="34" charset="0"/>
                          <a:cs typeface="Calibri" panose="020F0502020204030204" pitchFamily="34" charset="0"/>
                        </a:rPr>
                        <a:t>Ricordare </a:t>
                      </a:r>
                      <a:endParaRPr lang="it-IT"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67739759"/>
                  </a:ext>
                </a:extLst>
              </a:tr>
              <a:tr h="309739">
                <a:tc>
                  <a:txBody>
                    <a:bodyPr/>
                    <a:lstStyle/>
                    <a:p>
                      <a:pPr algn="ctr"/>
                      <a:r>
                        <a:rPr lang="it-IT" sz="800" b="1">
                          <a:latin typeface="Calibri" panose="020F0502020204030204" pitchFamily="34" charset="0"/>
                          <a:cs typeface="Calibri" panose="020F0502020204030204" pitchFamily="34" charset="0"/>
                        </a:rPr>
                        <a:t>Livello</a:t>
                      </a:r>
                      <a:r>
                        <a:rPr kumimoji="0" lang="it-IT" sz="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 2</a:t>
                      </a:r>
                      <a:endParaRPr lang="it-IT"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it-IT" sz="800">
                          <a:latin typeface="Calibri" panose="020F0502020204030204" pitchFamily="34" charset="0"/>
                          <a:cs typeface="Calibri" panose="020F0502020204030204" pitchFamily="34" charset="0"/>
                        </a:rPr>
                        <a:t>Compito facile</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a:latin typeface="Calibri" panose="020F0502020204030204" pitchFamily="34" charset="0"/>
                          <a:cs typeface="Calibri" panose="020F0502020204030204" pitchFamily="34" charset="0"/>
                        </a:rPr>
                        <a:t>Autonomia e con indicazioni dove necessario</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i="1">
                          <a:latin typeface="Calibri" panose="020F0502020204030204" pitchFamily="34" charset="0"/>
                          <a:cs typeface="Calibri" panose="020F0502020204030204" pitchFamily="34" charset="0"/>
                        </a:rPr>
                        <a:t>Ricordare</a:t>
                      </a:r>
                      <a:endParaRPr lang="it-IT"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875440026"/>
                  </a:ext>
                </a:extLst>
              </a:tr>
              <a:tr h="309739">
                <a:tc>
                  <a:txBody>
                    <a:bodyPr/>
                    <a:lstStyle/>
                    <a:p>
                      <a:pPr algn="ctr"/>
                      <a:r>
                        <a:rPr lang="it-IT" sz="800" b="1">
                          <a:latin typeface="Calibri" panose="020F0502020204030204" pitchFamily="34" charset="0"/>
                          <a:cs typeface="Calibri" panose="020F0502020204030204" pitchFamily="34" charset="0"/>
                        </a:rPr>
                        <a:t>Livello</a:t>
                      </a:r>
                      <a:r>
                        <a:rPr kumimoji="0" lang="it-IT" sz="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 3</a:t>
                      </a:r>
                      <a:endParaRPr lang="it-IT"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it-IT" sz="800">
                          <a:latin typeface="Calibri" panose="020F0502020204030204" pitchFamily="34" charset="0"/>
                          <a:cs typeface="Calibri" panose="020F0502020204030204" pitchFamily="34" charset="0"/>
                        </a:rPr>
                        <a:t>Compiti ben definiti e di routine, e problemi semplici</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a:latin typeface="Calibri" panose="020F0502020204030204" pitchFamily="34" charset="0"/>
                          <a:cs typeface="Calibri" panose="020F0502020204030204" pitchFamily="34" charset="0"/>
                        </a:rPr>
                        <a:t>Da solo</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i="1">
                          <a:latin typeface="Calibri" panose="020F0502020204030204" pitchFamily="34" charset="0"/>
                          <a:cs typeface="Calibri" panose="020F0502020204030204" pitchFamily="34" charset="0"/>
                        </a:rPr>
                        <a:t>Comprendere </a:t>
                      </a:r>
                      <a:endParaRPr lang="it-IT"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21855583"/>
                  </a:ext>
                </a:extLst>
              </a:tr>
              <a:tr h="309739">
                <a:tc>
                  <a:txBody>
                    <a:bodyPr/>
                    <a:lstStyle/>
                    <a:p>
                      <a:pPr algn="ctr"/>
                      <a:r>
                        <a:rPr lang="it-IT" sz="800" b="1">
                          <a:latin typeface="Calibri" panose="020F0502020204030204" pitchFamily="34" charset="0"/>
                          <a:cs typeface="Calibri" panose="020F0502020204030204" pitchFamily="34" charset="0"/>
                        </a:rPr>
                        <a:t>Livello</a:t>
                      </a:r>
                      <a:r>
                        <a:rPr kumimoji="0" lang="it-IT" sz="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 4</a:t>
                      </a:r>
                      <a:endParaRPr lang="it-IT"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it-IT" sz="800">
                          <a:latin typeface="Calibri" panose="020F0502020204030204" pitchFamily="34" charset="0"/>
                          <a:cs typeface="Calibri" panose="020F0502020204030204" pitchFamily="34" charset="0"/>
                        </a:rPr>
                        <a:t>Compiti e problemi ben definiti e non di routine</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a:latin typeface="Calibri" panose="020F0502020204030204" pitchFamily="34" charset="0"/>
                          <a:cs typeface="Calibri" panose="020F0502020204030204" pitchFamily="34" charset="0"/>
                        </a:rPr>
                        <a:t>Independente e secondo i propri bisogni</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i="1">
                          <a:latin typeface="Calibri" panose="020F0502020204030204" pitchFamily="34" charset="0"/>
                          <a:cs typeface="Calibri" panose="020F0502020204030204" pitchFamily="34" charset="0"/>
                        </a:rPr>
                        <a:t>Comprendere </a:t>
                      </a:r>
                      <a:endParaRPr lang="it-IT"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56120816"/>
                  </a:ext>
                </a:extLst>
              </a:tr>
              <a:tr h="309739">
                <a:tc>
                  <a:txBody>
                    <a:bodyPr/>
                    <a:lstStyle/>
                    <a:p>
                      <a:pPr algn="ctr"/>
                      <a:r>
                        <a:rPr lang="it-IT" sz="800" b="1">
                          <a:latin typeface="Calibri" panose="020F0502020204030204" pitchFamily="34" charset="0"/>
                          <a:cs typeface="Calibri" panose="020F0502020204030204" pitchFamily="34" charset="0"/>
                        </a:rPr>
                        <a:t>Livello</a:t>
                      </a:r>
                      <a:r>
                        <a:rPr kumimoji="0" lang="it-IT" sz="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 5</a:t>
                      </a:r>
                      <a:endParaRPr lang="it-IT"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it-IT" sz="800">
                          <a:latin typeface="Calibri" panose="020F0502020204030204" pitchFamily="34" charset="0"/>
                          <a:cs typeface="Calibri" panose="020F0502020204030204" pitchFamily="34" charset="0"/>
                        </a:rPr>
                        <a:t>Compiti e problem differenti</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a:latin typeface="Calibri" panose="020F0502020204030204" pitchFamily="34" charset="0"/>
                          <a:cs typeface="Calibri" panose="020F0502020204030204" pitchFamily="34" charset="0"/>
                        </a:rPr>
                        <a:t>Guidare gli altri</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i="1">
                          <a:latin typeface="Calibri" panose="020F0502020204030204" pitchFamily="34" charset="0"/>
                          <a:cs typeface="Calibri" panose="020F0502020204030204" pitchFamily="34" charset="0"/>
                        </a:rPr>
                        <a:t>Applicare</a:t>
                      </a:r>
                      <a:endParaRPr lang="it-IT"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888432812"/>
                  </a:ext>
                </a:extLst>
              </a:tr>
              <a:tr h="309739">
                <a:tc>
                  <a:txBody>
                    <a:bodyPr/>
                    <a:lstStyle/>
                    <a:p>
                      <a:pPr algn="ctr"/>
                      <a:r>
                        <a:rPr lang="it-IT" sz="800" b="1">
                          <a:latin typeface="Calibri" panose="020F0502020204030204" pitchFamily="34" charset="0"/>
                          <a:cs typeface="Calibri" panose="020F0502020204030204" pitchFamily="34" charset="0"/>
                        </a:rPr>
                        <a:t>Livello</a:t>
                      </a:r>
                      <a:r>
                        <a:rPr kumimoji="0" lang="it-IT" sz="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 6</a:t>
                      </a:r>
                      <a:endParaRPr lang="it-IT"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it-IT" sz="800">
                          <a:latin typeface="Calibri" panose="020F0502020204030204" pitchFamily="34" charset="0"/>
                          <a:cs typeface="Calibri" panose="020F0502020204030204" pitchFamily="34" charset="0"/>
                        </a:rPr>
                        <a:t>Compiti più appropriati</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a:latin typeface="Calibri" panose="020F0502020204030204" pitchFamily="34" charset="0"/>
                          <a:cs typeface="Calibri" panose="020F0502020204030204" pitchFamily="34" charset="0"/>
                        </a:rPr>
                        <a:t>Capace di adattarsi agli altri in un contesto complesso</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i="1">
                          <a:latin typeface="Calibri" panose="020F0502020204030204" pitchFamily="34" charset="0"/>
                          <a:cs typeface="Calibri" panose="020F0502020204030204" pitchFamily="34" charset="0"/>
                        </a:rPr>
                        <a:t>Valutare</a:t>
                      </a:r>
                      <a:endParaRPr lang="it-IT"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209671499"/>
                  </a:ext>
                </a:extLst>
              </a:tr>
              <a:tr h="309739">
                <a:tc>
                  <a:txBody>
                    <a:bodyPr/>
                    <a:lstStyle/>
                    <a:p>
                      <a:pPr algn="ctr"/>
                      <a:r>
                        <a:rPr lang="it-IT" sz="800" b="1">
                          <a:latin typeface="Calibri" panose="020F0502020204030204" pitchFamily="34" charset="0"/>
                          <a:cs typeface="Calibri" panose="020F0502020204030204" pitchFamily="34" charset="0"/>
                        </a:rPr>
                        <a:t>Livello</a:t>
                      </a:r>
                      <a:r>
                        <a:rPr kumimoji="0" lang="it-IT" sz="8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 7</a:t>
                      </a:r>
                      <a:endParaRPr lang="it-IT"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it-IT" sz="800">
                          <a:latin typeface="Calibri" panose="020F0502020204030204" pitchFamily="34" charset="0"/>
                          <a:cs typeface="Calibri" panose="020F0502020204030204" pitchFamily="34" charset="0"/>
                        </a:rPr>
                        <a:t>Risolvere problemi complessi con soluzioni limitate</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a:latin typeface="Calibri" panose="020F0502020204030204" pitchFamily="34" charset="0"/>
                          <a:cs typeface="Calibri" panose="020F0502020204030204" pitchFamily="34" charset="0"/>
                        </a:rPr>
                        <a:t>Integrare per contribuire alla pratica professionale e guidare gli altri</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i="1">
                          <a:latin typeface="Calibri" panose="020F0502020204030204" pitchFamily="34" charset="0"/>
                          <a:cs typeface="Calibri" panose="020F0502020204030204" pitchFamily="34" charset="0"/>
                        </a:rPr>
                        <a:t>Creare</a:t>
                      </a:r>
                      <a:endParaRPr lang="it-IT" sz="800" i="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923497939"/>
                  </a:ext>
                </a:extLst>
              </a:tr>
              <a:tr h="309739">
                <a:tc>
                  <a:txBody>
                    <a:bodyPr/>
                    <a:lstStyle/>
                    <a:p>
                      <a:pPr algn="ctr"/>
                      <a:r>
                        <a:rPr lang="it-IT" sz="800" b="1">
                          <a:latin typeface="Calibri" panose="020F0502020204030204" pitchFamily="34" charset="0"/>
                          <a:cs typeface="Calibri" panose="020F0502020204030204" pitchFamily="34" charset="0"/>
                        </a:rPr>
                        <a:t>Livello 8</a:t>
                      </a:r>
                      <a:endParaRPr lang="it-IT" sz="8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it-IT" sz="800">
                          <a:latin typeface="Calibri" panose="020F0502020204030204" pitchFamily="34" charset="0"/>
                          <a:cs typeface="Calibri" panose="020F0502020204030204" pitchFamily="34" charset="0"/>
                        </a:rPr>
                        <a:t>Risolvere problemi complessi con molti fattori interagenti</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a:latin typeface="Calibri" panose="020F0502020204030204" pitchFamily="34" charset="0"/>
                          <a:cs typeface="Calibri" panose="020F0502020204030204" pitchFamily="34" charset="0"/>
                        </a:rPr>
                        <a:t>Proporre nuove idee e processi al campo</a:t>
                      </a:r>
                      <a:endParaRPr lang="it-IT" sz="800" dirty="0">
                        <a:latin typeface="Calibri" panose="020F0502020204030204" pitchFamily="34" charset="0"/>
                        <a:cs typeface="Calibri" panose="020F0502020204030204" pitchFamily="34" charset="0"/>
                      </a:endParaRPr>
                    </a:p>
                  </a:txBody>
                  <a:tcPr anchor="ctr"/>
                </a:tc>
                <a:tc>
                  <a:txBody>
                    <a:bodyPr/>
                    <a:lstStyle/>
                    <a:p>
                      <a:r>
                        <a:rPr lang="it-IT" sz="800" i="1" dirty="0">
                          <a:latin typeface="Calibri" panose="020F0502020204030204" pitchFamily="34" charset="0"/>
                          <a:cs typeface="Calibri" panose="020F0502020204030204" pitchFamily="34" charset="0"/>
                        </a:rPr>
                        <a:t>Creare </a:t>
                      </a:r>
                    </a:p>
                  </a:txBody>
                  <a:tcPr anchor="ctr"/>
                </a:tc>
                <a:extLst>
                  <a:ext uri="{0D108BD9-81ED-4DB2-BD59-A6C34878D82A}">
                    <a16:rowId xmlns:a16="http://schemas.microsoft.com/office/drawing/2014/main" val="3797811711"/>
                  </a:ext>
                </a:extLst>
              </a:tr>
            </a:tbl>
          </a:graphicData>
        </a:graphic>
      </p:graphicFrame>
      <p:sp>
        <p:nvSpPr>
          <p:cNvPr id="3" name="Freccia in giù 2"/>
          <p:cNvSpPr/>
          <p:nvPr/>
        </p:nvSpPr>
        <p:spPr>
          <a:xfrm>
            <a:off x="8661401" y="2040467"/>
            <a:ext cx="127000" cy="2362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3050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98154" y="1814227"/>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err="1">
                <a:solidFill>
                  <a:srgbClr val="ABE33F"/>
                </a:solidFill>
              </a:rPr>
              <a:t>Grazie</a:t>
            </a:r>
            <a:r>
              <a:rPr lang="en" sz="6000" dirty="0">
                <a:solidFill>
                  <a:srgbClr val="ABE33F"/>
                </a:solidFill>
              </a:rPr>
              <a:t>!</a:t>
            </a:r>
            <a:endParaRPr sz="6000" dirty="0">
              <a:solidFill>
                <a:srgbClr val="ABE33F"/>
              </a:solidFill>
            </a:endParaRPr>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it-IT" sz="2200" dirty="0">
                <a:latin typeface="Raleway" panose="020B0003030101060003" pitchFamily="34" charset="0"/>
              </a:rPr>
              <a:t>Background and </a:t>
            </a:r>
            <a:r>
              <a:rPr lang="en-US" sz="2200" dirty="0">
                <a:latin typeface="Raleway" panose="020B0003030101060003" pitchFamily="34" charset="0"/>
              </a:rPr>
              <a:t>Introduction</a:t>
            </a:r>
          </a:p>
        </p:txBody>
      </p:sp>
      <p:sp>
        <p:nvSpPr>
          <p:cNvPr id="4" name="Rectángulo 3"/>
          <p:cNvSpPr/>
          <p:nvPr/>
        </p:nvSpPr>
        <p:spPr>
          <a:xfrm>
            <a:off x="127191" y="1641213"/>
            <a:ext cx="8455700" cy="369332"/>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Per </a:t>
            </a:r>
            <a:r>
              <a:rPr lang="en-GB" sz="1800" dirty="0" err="1">
                <a:solidFill>
                  <a:srgbClr val="0E101A"/>
                </a:solidFill>
                <a:latin typeface="Calibri" panose="020F0502020204030204" pitchFamily="34" charset="0"/>
                <a:cs typeface="Calibri" panose="020F0502020204030204" pitchFamily="34" charset="0"/>
              </a:rPr>
              <a:t>capire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meglio</a:t>
            </a:r>
            <a:r>
              <a:rPr lang="en-GB" sz="1800" dirty="0">
                <a:solidFill>
                  <a:srgbClr val="0E101A"/>
                </a:solidFill>
                <a:latin typeface="Calibri" panose="020F0502020204030204" pitchFamily="34" charset="0"/>
                <a:cs typeface="Calibri" panose="020F0502020204030204" pitchFamily="34" charset="0"/>
              </a:rPr>
              <a:t> la </a:t>
            </a:r>
            <a:r>
              <a:rPr lang="en-GB" sz="1800" i="1" dirty="0">
                <a:solidFill>
                  <a:srgbClr val="0E101A"/>
                </a:solidFill>
                <a:latin typeface="Calibri" panose="020F0502020204030204" pitchFamily="34" charset="0"/>
                <a:cs typeface="Calibri" panose="020F0502020204030204" pitchFamily="34" charset="0"/>
              </a:rPr>
              <a:t>ratio </a:t>
            </a:r>
            <a:r>
              <a:rPr lang="en-GB" sz="1800" dirty="0" err="1">
                <a:solidFill>
                  <a:srgbClr val="0E101A"/>
                </a:solidFill>
                <a:latin typeface="Calibri" panose="020F0502020204030204" pitchFamily="34" charset="0"/>
                <a:cs typeface="Calibri" panose="020F0502020204030204" pitchFamily="34" charset="0"/>
              </a:rPr>
              <a:t>che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sta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dietro</a:t>
            </a:r>
            <a:r>
              <a:rPr lang="en-GB" sz="1800" dirty="0">
                <a:solidFill>
                  <a:srgbClr val="0E101A"/>
                </a:solidFill>
                <a:latin typeface="Calibri" panose="020F0502020204030204" pitchFamily="34" charset="0"/>
                <a:cs typeface="Calibri" panose="020F0502020204030204" pitchFamily="34" charset="0"/>
              </a:rPr>
              <a:t> a </a:t>
            </a:r>
            <a:r>
              <a:rPr lang="en-GB" sz="1800" dirty="0" err="1">
                <a:solidFill>
                  <a:srgbClr val="0E101A"/>
                </a:solidFill>
                <a:latin typeface="Calibri" panose="020F0502020204030204" pitchFamily="34" charset="0"/>
                <a:cs typeface="Calibri" panose="020F0502020204030204" pitchFamily="34" charset="0"/>
              </a:rPr>
              <a:t>questi</a:t>
            </a:r>
            <a:r>
              <a:rPr lang="en-GB" sz="1800" dirty="0">
                <a:solidFill>
                  <a:srgbClr val="0E101A"/>
                </a:solidFill>
                <a:latin typeface="Calibri" panose="020F0502020204030204" pitchFamily="34" charset="0"/>
                <a:cs typeface="Calibri" panose="020F0502020204030204" pitchFamily="34" charset="0"/>
              </a:rPr>
              <a:t> due </a:t>
            </a:r>
            <a:r>
              <a:rPr lang="en-GB" sz="1800" dirty="0" err="1">
                <a:solidFill>
                  <a:srgbClr val="0E101A"/>
                </a:solidFill>
                <a:latin typeface="Calibri" panose="020F0502020204030204" pitchFamily="34" charset="0"/>
                <a:cs typeface="Calibri" panose="020F0502020204030204" pitchFamily="34" charset="0"/>
              </a:rPr>
              <a:t>quadri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bisogna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tornare</a:t>
            </a:r>
            <a:r>
              <a:rPr lang="en-GB" sz="1800" dirty="0">
                <a:solidFill>
                  <a:srgbClr val="0E101A"/>
                </a:solidFill>
                <a:latin typeface="Calibri" panose="020F0502020204030204" pitchFamily="34" charset="0"/>
                <a:cs typeface="Calibri" panose="020F0502020204030204" pitchFamily="34" charset="0"/>
              </a:rPr>
              <a:t> al 2006.</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Da dove </a:t>
            </a:r>
            <a:r>
              <a:rPr lang="en-US" sz="2000" dirty="0" err="1">
                <a:latin typeface="Calibri" panose="020F0502020204030204" pitchFamily="34" charset="0"/>
                <a:cs typeface="Calibri" panose="020F0502020204030204" pitchFamily="34" charset="0"/>
              </a:rPr>
              <a:t>originano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questi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quadri</a:t>
            </a:r>
            <a:r>
              <a:rPr lang="en-US" sz="2000" dirty="0">
                <a:latin typeface="Calibri" panose="020F0502020204030204" pitchFamily="34" charset="0"/>
                <a:cs typeface="Calibri" panose="020F0502020204030204" pitchFamily="34" charset="0"/>
              </a:rPr>
              <a:t> di </a:t>
            </a:r>
            <a:r>
              <a:rPr lang="en-US" sz="2000" dirty="0" err="1">
                <a:latin typeface="Calibri" panose="020F0502020204030204" pitchFamily="34" charset="0"/>
                <a:cs typeface="Calibri" panose="020F0502020204030204" pitchFamily="34" charset="0"/>
              </a:rPr>
              <a:t>riferimento</a:t>
            </a:r>
            <a:r>
              <a:rPr lang="en-US" sz="2000" dirty="0">
                <a:latin typeface="Calibri" panose="020F0502020204030204" pitchFamily="34" charset="0"/>
                <a:cs typeface="Calibri" panose="020F0502020204030204" pitchFamily="34" charset="0"/>
              </a:rPr>
              <a:t>?</a:t>
            </a:r>
          </a:p>
        </p:txBody>
      </p:sp>
      <p:pic>
        <p:nvPicPr>
          <p:cNvPr id="2" name="Immagine 1"/>
          <p:cNvPicPr>
            <a:picLocks noChangeAspect="1"/>
          </p:cNvPicPr>
          <p:nvPr/>
        </p:nvPicPr>
        <p:blipFill>
          <a:blip r:embed="rId3"/>
          <a:stretch>
            <a:fillRect/>
          </a:stretch>
        </p:blipFill>
        <p:spPr>
          <a:xfrm>
            <a:off x="575768" y="2194992"/>
            <a:ext cx="7558546" cy="1719806"/>
          </a:xfrm>
          <a:prstGeom prst="rect">
            <a:avLst/>
          </a:prstGeom>
          <a:ln w="28575">
            <a:solidFill>
              <a:srgbClr val="FF0000"/>
            </a:solidFill>
          </a:ln>
        </p:spPr>
      </p:pic>
    </p:spTree>
    <p:extLst>
      <p:ext uri="{BB962C8B-B14F-4D97-AF65-F5344CB8AC3E}">
        <p14:creationId xmlns:p14="http://schemas.microsoft.com/office/powerpoint/2010/main" val="2583420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Introduzione</a:t>
            </a:r>
            <a:r>
              <a:rPr lang="en-US" sz="2200" dirty="0">
                <a:latin typeface="Raleway" panose="020B0003030101060003" pitchFamily="34" charset="0"/>
              </a:rPr>
              <a:t> e </a:t>
            </a:r>
            <a:r>
              <a:rPr lang="it-IT" sz="2200" dirty="0">
                <a:latin typeface="Raleway" panose="020B0003030101060003" pitchFamily="34" charset="0"/>
              </a:rPr>
              <a:t>Background</a:t>
            </a:r>
            <a:endParaRPr lang="en-US" sz="2200" dirty="0">
              <a:latin typeface="Raleway" panose="020B0003030101060003" pitchFamily="34" charset="0"/>
            </a:endParaRPr>
          </a:p>
        </p:txBody>
      </p:sp>
      <p:sp>
        <p:nvSpPr>
          <p:cNvPr id="4" name="Rectángulo 3"/>
          <p:cNvSpPr/>
          <p:nvPr/>
        </p:nvSpPr>
        <p:spPr>
          <a:xfrm>
            <a:off x="127191" y="1449484"/>
            <a:ext cx="8455700" cy="3231654"/>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Il </a:t>
            </a:r>
            <a:r>
              <a:rPr lang="en-GB" sz="1800" dirty="0" err="1">
                <a:solidFill>
                  <a:srgbClr val="0E101A"/>
                </a:solidFill>
                <a:latin typeface="Calibri" panose="020F0502020204030204" pitchFamily="34" charset="0"/>
                <a:cs typeface="Calibri" panose="020F0502020204030204" pitchFamily="34" charset="0"/>
              </a:rPr>
              <a:t>suddetto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documento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è</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fondamentale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importanza</a:t>
            </a:r>
            <a:r>
              <a:rPr lang="en-GB" sz="1800" dirty="0">
                <a:solidFill>
                  <a:srgbClr val="0E101A"/>
                </a:solidFill>
                <a:latin typeface="Calibri" panose="020F0502020204030204" pitchFamily="34" charset="0"/>
                <a:cs typeface="Calibri" panose="020F0502020204030204" pitchFamily="34" charset="0"/>
              </a:rPr>
              <a:t> per tutti </a:t>
            </a:r>
            <a:r>
              <a:rPr lang="en-GB" sz="1800" dirty="0" err="1">
                <a:solidFill>
                  <a:srgbClr val="0E101A"/>
                </a:solidFill>
                <a:latin typeface="Calibri" panose="020F0502020204030204" pitchFamily="34" charset="0"/>
                <a:cs typeface="Calibri" panose="020F0502020204030204" pitchFamily="34" charset="0"/>
              </a:rPr>
              <a:t>gli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Stati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membri</a:t>
            </a:r>
            <a:r>
              <a:rPr lang="en-GB" sz="1800" dirty="0">
                <a:solidFill>
                  <a:srgbClr val="0E101A"/>
                </a:solidFill>
                <a:latin typeface="Calibri" panose="020F0502020204030204" pitchFamily="34" charset="0"/>
                <a:cs typeface="Calibri" panose="020F0502020204030204" pitchFamily="34" charset="0"/>
              </a:rPr>
              <a:t> in </a:t>
            </a:r>
            <a:r>
              <a:rPr lang="en-GB" sz="1800" dirty="0" err="1">
                <a:solidFill>
                  <a:srgbClr val="0E101A"/>
                </a:solidFill>
                <a:latin typeface="Calibri" panose="020F0502020204030204" pitchFamily="34" charset="0"/>
                <a:cs typeface="Calibri" panose="020F0502020204030204" pitchFamily="34" charset="0"/>
              </a:rPr>
              <a:t>quanto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fornisce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raccomandazioni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specifiche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su</a:t>
            </a:r>
            <a:r>
              <a:rPr lang="en-GB" sz="1800" dirty="0">
                <a:solidFill>
                  <a:srgbClr val="0E101A"/>
                </a:solidFill>
                <a:latin typeface="Calibri" panose="020F0502020204030204" pitchFamily="34" charset="0"/>
                <a:cs typeface="Calibri" panose="020F0502020204030204" pitchFamily="34" charset="0"/>
              </a:rPr>
              <a:t>:</a:t>
            </a:r>
          </a:p>
          <a:p>
            <a:pPr algn="just"/>
            <a:endParaRPr lang="en-GB" sz="1800" dirty="0">
              <a:solidFill>
                <a:srgbClr val="0E101A"/>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err="1">
                <a:solidFill>
                  <a:srgbClr val="0E101A"/>
                </a:solidFill>
                <a:latin typeface="Calibri" panose="020F0502020204030204" pitchFamily="34" charset="0"/>
                <a:cs typeface="Calibri" panose="020F0502020204030204" pitchFamily="34" charset="0"/>
              </a:rPr>
              <a:t>Competenze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chiave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che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portano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all'empowerment</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delle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persone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nelle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economie</a:t>
            </a:r>
            <a:r>
              <a:rPr lang="en-GB" sz="1800" dirty="0">
                <a:solidFill>
                  <a:srgbClr val="0E101A"/>
                </a:solidFill>
                <a:latin typeface="Calibri" panose="020F0502020204030204" pitchFamily="34" charset="0"/>
                <a:cs typeface="Calibri" panose="020F0502020204030204" pitchFamily="34" charset="0"/>
              </a:rPr>
              <a:t> e </a:t>
            </a:r>
            <a:r>
              <a:rPr lang="en-GB" sz="1800" dirty="0" err="1">
                <a:solidFill>
                  <a:srgbClr val="0E101A"/>
                </a:solidFill>
                <a:latin typeface="Calibri" panose="020F0502020204030204" pitchFamily="34" charset="0"/>
                <a:cs typeface="Calibri" panose="020F0502020204030204" pitchFamily="34" charset="0"/>
              </a:rPr>
              <a:t>società</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oggigiorno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guidate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dalla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conoscenza</a:t>
            </a:r>
            <a:endParaRPr lang="en-GB" sz="1800" dirty="0">
              <a:solidFill>
                <a:srgbClr val="0E101A"/>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err="1">
                <a:solidFill>
                  <a:srgbClr val="0E101A"/>
                </a:solidFill>
                <a:latin typeface="Calibri" panose="020F0502020204030204" pitchFamily="34" charset="0"/>
                <a:cs typeface="Calibri" panose="020F0502020204030204" pitchFamily="34" charset="0"/>
              </a:rPr>
              <a:t>Assicurare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l'impatto</a:t>
            </a:r>
            <a:r>
              <a:rPr lang="en-GB" sz="1800" dirty="0">
                <a:solidFill>
                  <a:srgbClr val="0E101A"/>
                </a:solidFill>
                <a:latin typeface="Calibri" panose="020F0502020204030204" pitchFamily="34" charset="0"/>
                <a:cs typeface="Calibri" panose="020F0502020204030204" pitchFamily="34" charset="0"/>
              </a:rPr>
              <a:t> a </a:t>
            </a:r>
            <a:r>
              <a:rPr lang="en-GB" sz="1800" dirty="0" err="1">
                <a:solidFill>
                  <a:srgbClr val="0E101A"/>
                </a:solidFill>
                <a:latin typeface="Calibri" panose="020F0502020204030204" pitchFamily="34" charset="0"/>
                <a:cs typeface="Calibri" panose="020F0502020204030204" pitchFamily="34" charset="0"/>
              </a:rPr>
              <a:t>lungo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termine</a:t>
            </a:r>
            <a:r>
              <a:rPr lang="en-GB" sz="1800" dirty="0">
                <a:solidFill>
                  <a:srgbClr val="0E101A"/>
                </a:solidFill>
                <a:latin typeface="Calibri" panose="020F0502020204030204" pitchFamily="34" charset="0"/>
                <a:cs typeface="Calibri" panose="020F0502020204030204" pitchFamily="34" charset="0"/>
              </a:rPr>
              <a:t> e la </a:t>
            </a:r>
            <a:r>
              <a:rPr lang="en-GB" sz="1800" dirty="0" err="1">
                <a:solidFill>
                  <a:srgbClr val="0E101A"/>
                </a:solidFill>
                <a:latin typeface="Calibri" panose="020F0502020204030204" pitchFamily="34" charset="0"/>
                <a:cs typeface="Calibri" panose="020F0502020204030204" pitchFamily="34" charset="0"/>
              </a:rPr>
              <a:t>sostenibilità</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programmi</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istruzione</a:t>
            </a:r>
            <a:r>
              <a:rPr lang="en-GB" sz="1800" dirty="0">
                <a:solidFill>
                  <a:srgbClr val="0E101A"/>
                </a:solidFill>
                <a:latin typeface="Calibri" panose="020F0502020204030204" pitchFamily="34" charset="0"/>
                <a:cs typeface="Calibri" panose="020F0502020204030204" pitchFamily="34" charset="0"/>
              </a:rPr>
              <a:t> e </a:t>
            </a:r>
            <a:r>
              <a:rPr lang="en-GB" sz="1800" dirty="0" err="1">
                <a:solidFill>
                  <a:srgbClr val="0E101A"/>
                </a:solidFill>
                <a:latin typeface="Calibri" panose="020F0502020204030204" pitchFamily="34" charset="0"/>
                <a:cs typeface="Calibri" panose="020F0502020204030204" pitchFamily="34" charset="0"/>
              </a:rPr>
              <a:t>formazione</a:t>
            </a:r>
            <a:r>
              <a:rPr lang="en-GB" sz="1800" dirty="0">
                <a:solidFill>
                  <a:srgbClr val="0E101A"/>
                </a:solidFill>
                <a:latin typeface="Calibri" panose="020F0502020204030204" pitchFamily="34" charset="0"/>
                <a:cs typeface="Calibri" panose="020F0502020204030204" pitchFamily="34" charset="0"/>
              </a:rPr>
              <a:t> a </a:t>
            </a:r>
            <a:r>
              <a:rPr lang="en-GB" sz="1800" dirty="0" err="1">
                <a:solidFill>
                  <a:srgbClr val="0E101A"/>
                </a:solidFill>
                <a:latin typeface="Calibri" panose="020F0502020204030204" pitchFamily="34" charset="0"/>
                <a:cs typeface="Calibri" panose="020F0502020204030204" pitchFamily="34" charset="0"/>
              </a:rPr>
              <a:t>livello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nazionale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sia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formale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che</a:t>
            </a:r>
            <a:r>
              <a:rPr lang="en-GB" sz="1800" dirty="0">
                <a:solidFill>
                  <a:srgbClr val="0E101A"/>
                </a:solidFill>
                <a:latin typeface="Calibri" panose="020F0502020204030204" pitchFamily="34" charset="0"/>
                <a:cs typeface="Calibri" panose="020F0502020204030204" pitchFamily="34" charset="0"/>
              </a:rPr>
              <a:t> non </a:t>
            </a:r>
            <a:r>
              <a:rPr lang="en-GB" sz="1800" dirty="0" err="1">
                <a:solidFill>
                  <a:srgbClr val="0E101A"/>
                </a:solidFill>
                <a:latin typeface="Calibri" panose="020F0502020204030204" pitchFamily="34" charset="0"/>
                <a:cs typeface="Calibri" panose="020F0502020204030204" pitchFamily="34" charset="0"/>
              </a:rPr>
              <a:t>formale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cioè</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l'accesso</a:t>
            </a:r>
            <a:r>
              <a:rPr lang="en-GB" sz="1800" dirty="0">
                <a:solidFill>
                  <a:srgbClr val="0E101A"/>
                </a:solidFill>
                <a:latin typeface="Calibri" panose="020F0502020204030204" pitchFamily="34" charset="0"/>
                <a:cs typeface="Calibri" panose="020F0502020204030204" pitchFamily="34" charset="0"/>
              </a:rPr>
              <a:t> alle </a:t>
            </a:r>
            <a:r>
              <a:rPr lang="en-GB" sz="1800" dirty="0" err="1">
                <a:solidFill>
                  <a:srgbClr val="0E101A"/>
                </a:solidFill>
                <a:latin typeface="Calibri" panose="020F0502020204030204" pitchFamily="34" charset="0"/>
                <a:cs typeface="Calibri" panose="020F0502020204030204" pitchFamily="34" charset="0"/>
              </a:rPr>
              <a:t>opportunità</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istruzione</a:t>
            </a:r>
            <a:r>
              <a:rPr lang="en-GB" sz="1800" dirty="0">
                <a:solidFill>
                  <a:srgbClr val="0E101A"/>
                </a:solidFill>
                <a:latin typeface="Calibri" panose="020F0502020204030204" pitchFamily="34" charset="0"/>
                <a:cs typeface="Calibri" panose="020F0502020204030204" pitchFamily="34" charset="0"/>
              </a:rPr>
              <a:t> e </a:t>
            </a:r>
            <a:r>
              <a:rPr lang="en-GB" sz="1800" dirty="0" err="1">
                <a:solidFill>
                  <a:srgbClr val="0E101A"/>
                </a:solidFill>
                <a:latin typeface="Calibri" panose="020F0502020204030204" pitchFamily="34" charset="0"/>
                <a:cs typeface="Calibri" panose="020F0502020204030204" pitchFamily="34" charset="0"/>
              </a:rPr>
              <a:t>formazione</a:t>
            </a:r>
            <a:r>
              <a:rPr lang="en-GB" sz="1800" dirty="0">
                <a:solidFill>
                  <a:srgbClr val="0E101A"/>
                </a:solidFill>
                <a:latin typeface="Calibri" panose="020F0502020204030204" pitchFamily="34" charset="0"/>
                <a:cs typeface="Calibri" panose="020F0502020204030204" pitchFamily="34" charset="0"/>
              </a:rPr>
              <a:t> per </a:t>
            </a:r>
            <a:r>
              <a:rPr lang="en-GB" sz="1800" dirty="0" err="1">
                <a:solidFill>
                  <a:srgbClr val="0E101A"/>
                </a:solidFill>
                <a:latin typeface="Calibri" panose="020F0502020204030204" pitchFamily="34" charset="0"/>
                <a:cs typeface="Calibri" panose="020F0502020204030204" pitchFamily="34" charset="0"/>
              </a:rPr>
              <a:t>tutte</a:t>
            </a:r>
            <a:r>
              <a:rPr lang="en-GB" sz="1800" dirty="0">
                <a:solidFill>
                  <a:srgbClr val="0E101A"/>
                </a:solidFill>
                <a:latin typeface="Calibri" panose="020F0502020204030204" pitchFamily="34" charset="0"/>
                <a:cs typeface="Calibri" panose="020F0502020204030204" pitchFamily="34" charset="0"/>
              </a:rPr>
              <a:t> le </a:t>
            </a:r>
            <a:r>
              <a:rPr lang="en-GB" sz="1800" dirty="0" err="1">
                <a:solidFill>
                  <a:srgbClr val="0E101A"/>
                </a:solidFill>
                <a:latin typeface="Calibri" panose="020F0502020204030204" pitchFamily="34" charset="0"/>
                <a:cs typeface="Calibri" panose="020F0502020204030204" pitchFamily="34" charset="0"/>
              </a:rPr>
              <a:t>persone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giovani</a:t>
            </a:r>
            <a:r>
              <a:rPr lang="en-GB" sz="1800" dirty="0">
                <a:solidFill>
                  <a:srgbClr val="0E101A"/>
                </a:solidFill>
                <a:latin typeface="Calibri" panose="020F0502020204030204" pitchFamily="34" charset="0"/>
                <a:cs typeface="Calibri" panose="020F0502020204030204" pitchFamily="34" charset="0"/>
              </a:rPr>
              <a:t> e anziani)</a:t>
            </a:r>
          </a:p>
          <a:p>
            <a:pPr marL="285750" indent="-285750" algn="just">
              <a:buFont typeface="Arial" panose="020B0604020202020204" pitchFamily="34" charset="0"/>
              <a:buChar char="•"/>
            </a:pPr>
            <a:r>
              <a:rPr lang="en-GB" sz="1800" dirty="0">
                <a:solidFill>
                  <a:srgbClr val="0E101A"/>
                </a:solidFill>
                <a:latin typeface="Calibri" panose="020F0502020204030204" pitchFamily="34" charset="0"/>
                <a:cs typeface="Calibri" panose="020F0502020204030204" pitchFamily="34" charset="0"/>
              </a:rPr>
              <a:t>Un </a:t>
            </a:r>
            <a:r>
              <a:rPr lang="en-GB" sz="1800" dirty="0" err="1">
                <a:solidFill>
                  <a:srgbClr val="0E101A"/>
                </a:solidFill>
                <a:latin typeface="Calibri" panose="020F0502020204030204" pitchFamily="34" charset="0"/>
                <a:cs typeface="Calibri" panose="020F0502020204030204" pitchFamily="34" charset="0"/>
              </a:rPr>
              <a:t>modello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comune</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070C0"/>
                </a:solidFill>
                <a:latin typeface="Calibri" panose="020F0502020204030204" pitchFamily="34" charset="0"/>
                <a:cs typeface="Calibri" panose="020F0502020204030204" pitchFamily="34" charset="0"/>
              </a:rPr>
              <a:t>riferimento</a:t>
            </a:r>
            <a:r>
              <a:rPr lang="en-GB" sz="1800" dirty="0">
                <a:solidFill>
                  <a:srgbClr val="0070C0"/>
                </a:solidFill>
                <a:latin typeface="Calibri" panose="020F0502020204030204" pitchFamily="34" charset="0"/>
                <a:cs typeface="Calibri" panose="020F0502020204030204" pitchFamily="34" charset="0"/>
              </a:rPr>
              <a:t> per </a:t>
            </a:r>
            <a:r>
              <a:rPr lang="en-GB" sz="1800" dirty="0" err="1">
                <a:solidFill>
                  <a:srgbClr val="0070C0"/>
                </a:solidFill>
                <a:latin typeface="Calibri" panose="020F0502020204030204" pitchFamily="34" charset="0"/>
                <a:cs typeface="Calibri" panose="020F0502020204030204" pitchFamily="34" charset="0"/>
              </a:rPr>
              <a:t>l'istruzione</a:t>
            </a:r>
            <a:r>
              <a:rPr lang="en-GB" sz="1800" dirty="0">
                <a:solidFill>
                  <a:srgbClr val="0070C0"/>
                </a:solidFill>
                <a:latin typeface="Calibri" panose="020F0502020204030204" pitchFamily="34" charset="0"/>
                <a:cs typeface="Calibri" panose="020F0502020204030204" pitchFamily="34" charset="0"/>
              </a:rPr>
              <a:t> e la </a:t>
            </a:r>
            <a:r>
              <a:rPr lang="en-GB" sz="1800" dirty="0" err="1">
                <a:solidFill>
                  <a:srgbClr val="0070C0"/>
                </a:solidFill>
                <a:latin typeface="Calibri" panose="020F0502020204030204" pitchFamily="34" charset="0"/>
                <a:cs typeface="Calibri" panose="020F0502020204030204" pitchFamily="34" charset="0"/>
              </a:rPr>
              <a:t>formazione</a:t>
            </a:r>
            <a:r>
              <a:rPr lang="en-GB" sz="1800" dirty="0">
                <a:solidFill>
                  <a:srgbClr val="0070C0"/>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diffuso</a:t>
            </a:r>
            <a:r>
              <a:rPr lang="en-GB" sz="1800" dirty="0">
                <a:solidFill>
                  <a:srgbClr val="0E101A"/>
                </a:solidFill>
                <a:latin typeface="Calibri" panose="020F0502020204030204" pitchFamily="34" charset="0"/>
                <a:cs typeface="Calibri" panose="020F0502020204030204" pitchFamily="34" charset="0"/>
              </a:rPr>
              <a:t> a </a:t>
            </a:r>
            <a:r>
              <a:rPr lang="en-GB" sz="1800" dirty="0" err="1">
                <a:solidFill>
                  <a:srgbClr val="0E101A"/>
                </a:solidFill>
                <a:latin typeface="Calibri" panose="020F0502020204030204" pitchFamily="34" charset="0"/>
                <a:cs typeface="Calibri" panose="020F0502020204030204" pitchFamily="34" charset="0"/>
              </a:rPr>
              <a:t>livello</a:t>
            </a:r>
            <a:r>
              <a:rPr lang="en-GB" sz="1800" dirty="0">
                <a:solidFill>
                  <a:srgbClr val="0E101A"/>
                </a:solidFill>
                <a:latin typeface="Calibri" panose="020F0502020204030204" pitchFamily="34" charset="0"/>
                <a:cs typeface="Calibri" panose="020F0502020204030204" pitchFamily="34" charset="0"/>
              </a:rPr>
              <a:t> UE</a:t>
            </a:r>
          </a:p>
          <a:p>
            <a:pPr marL="285750" indent="-285750" algn="just">
              <a:buFont typeface="Arial" panose="020B0604020202020204" pitchFamily="34" charset="0"/>
              <a:buChar char="•"/>
            </a:pPr>
            <a:endParaRPr lang="en-GB" sz="1000" dirty="0">
              <a:solidFill>
                <a:srgbClr val="0E101A"/>
              </a:solidFill>
              <a:latin typeface="Calibri" panose="020F0502020204030204" pitchFamily="34" charset="0"/>
              <a:cs typeface="Calibri" panose="020F0502020204030204" pitchFamily="34" charset="0"/>
            </a:endParaRPr>
          </a:p>
          <a:p>
            <a:pPr algn="just"/>
            <a:r>
              <a:rPr lang="en-GB" i="1" dirty="0" err="1">
                <a:solidFill>
                  <a:srgbClr val="0070C0"/>
                </a:solidFill>
                <a:latin typeface="Calibri" panose="020F0502020204030204" pitchFamily="34" charset="0"/>
                <a:cs typeface="Calibri" panose="020F0502020204030204" pitchFamily="34" charset="0"/>
              </a:rPr>
              <a:t>Teniamolo</a:t>
            </a:r>
            <a:r>
              <a:rPr lang="en-GB" i="1" dirty="0">
                <a:solidFill>
                  <a:srgbClr val="0070C0"/>
                </a:solidFill>
                <a:latin typeface="Calibri" panose="020F0502020204030204" pitchFamily="34" charset="0"/>
                <a:cs typeface="Calibri" panose="020F0502020204030204" pitchFamily="34" charset="0"/>
              </a:rPr>
              <a:t> a </a:t>
            </a:r>
            <a:r>
              <a:rPr lang="en-GB" i="1" dirty="0" err="1">
                <a:solidFill>
                  <a:srgbClr val="0070C0"/>
                </a:solidFill>
                <a:latin typeface="Calibri" panose="020F0502020204030204" pitchFamily="34" charset="0"/>
                <a:cs typeface="Calibri" panose="020F0502020204030204" pitchFamily="34" charset="0"/>
              </a:rPr>
              <a:t>mente</a:t>
            </a:r>
            <a:r>
              <a:rPr lang="en-GB" i="1" dirty="0">
                <a:solidFill>
                  <a:srgbClr val="0070C0"/>
                </a:solidFill>
                <a:latin typeface="Calibri" panose="020F0502020204030204" pitchFamily="34" charset="0"/>
                <a:cs typeface="Calibri" panose="020F0502020204030204" pitchFamily="34" charset="0"/>
              </a:rPr>
              <a:t> per dopo…</a:t>
            </a:r>
          </a:p>
        </p:txBody>
      </p:sp>
      <p:sp>
        <p:nvSpPr>
          <p:cNvPr id="5" name="Google Shape;102;p12"/>
          <p:cNvSpPr txBox="1">
            <a:spLocks/>
          </p:cNvSpPr>
          <p:nvPr/>
        </p:nvSpPr>
        <p:spPr>
          <a:xfrm>
            <a:off x="127191" y="1036973"/>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err="1">
                <a:latin typeface="Calibri" panose="020F0502020204030204" pitchFamily="34" charset="0"/>
                <a:cs typeface="Calibri" panose="020F0502020204030204" pitchFamily="34" charset="0"/>
              </a:rPr>
              <a:t>Competenze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chiave</a:t>
            </a:r>
            <a:r>
              <a:rPr lang="en-US" sz="2000" dirty="0">
                <a:latin typeface="Calibri" panose="020F0502020204030204" pitchFamily="34" charset="0"/>
                <a:cs typeface="Calibri" panose="020F0502020204030204" pitchFamily="34" charset="0"/>
              </a:rPr>
              <a:t> per una </a:t>
            </a:r>
            <a:r>
              <a:rPr lang="en-US" sz="2000" i="1" dirty="0" err="1">
                <a:latin typeface="Calibri" panose="020F0502020204030204" pitchFamily="34" charset="0"/>
                <a:cs typeface="Calibri" panose="020F0502020204030204" pitchFamily="34" charset="0"/>
              </a:rPr>
              <a:t>longlife</a:t>
            </a:r>
            <a:r>
              <a:rPr lang="en-US" sz="2000" i="1" dirty="0">
                <a:latin typeface="Calibri" panose="020F0502020204030204" pitchFamily="34" charset="0"/>
                <a:cs typeface="Calibri" panose="020F0502020204030204" pitchFamily="34" charset="0"/>
              </a:rPr>
              <a:t> learning</a:t>
            </a:r>
          </a:p>
        </p:txBody>
      </p:sp>
    </p:spTree>
    <p:extLst>
      <p:ext uri="{BB962C8B-B14F-4D97-AF65-F5344CB8AC3E}">
        <p14:creationId xmlns:p14="http://schemas.microsoft.com/office/powerpoint/2010/main" val="21189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Introduzione</a:t>
            </a:r>
            <a:r>
              <a:rPr lang="en-US" sz="2200" dirty="0">
                <a:latin typeface="Raleway" panose="020B0003030101060003" pitchFamily="34" charset="0"/>
              </a:rPr>
              <a:t> e </a:t>
            </a:r>
            <a:r>
              <a:rPr lang="it-IT" sz="2200" dirty="0">
                <a:latin typeface="Raleway" panose="020B0003030101060003" pitchFamily="34" charset="0"/>
              </a:rPr>
              <a:t>Background</a:t>
            </a:r>
            <a:endParaRPr lang="en-US" sz="2200" dirty="0">
              <a:latin typeface="Raleway" panose="020B0003030101060003" pitchFamily="34" charset="0"/>
            </a:endParaRPr>
          </a:p>
        </p:txBody>
      </p:sp>
      <p:sp>
        <p:nvSpPr>
          <p:cNvPr id="4" name="Rectángulo 3"/>
          <p:cNvSpPr/>
          <p:nvPr/>
        </p:nvSpPr>
        <p:spPr>
          <a:xfrm>
            <a:off x="127191" y="1641213"/>
            <a:ext cx="3419573" cy="2862322"/>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Se </a:t>
            </a:r>
            <a:r>
              <a:rPr lang="en-GB" sz="1800" dirty="0" err="1">
                <a:solidFill>
                  <a:srgbClr val="0E101A"/>
                </a:solidFill>
                <a:latin typeface="Calibri" panose="020F0502020204030204" pitchFamily="34" charset="0"/>
                <a:cs typeface="Calibri" panose="020F0502020204030204" pitchFamily="34" charset="0"/>
              </a:rPr>
              <a:t>guardiamo</a:t>
            </a:r>
            <a:r>
              <a:rPr lang="en-GB" sz="1800" dirty="0">
                <a:solidFill>
                  <a:srgbClr val="0E101A"/>
                </a:solidFill>
                <a:latin typeface="Calibri" panose="020F0502020204030204" pitchFamily="34" charset="0"/>
                <a:cs typeface="Calibri" panose="020F0502020204030204" pitchFamily="34" charset="0"/>
              </a:rPr>
              <a:t> da </a:t>
            </a:r>
            <a:r>
              <a:rPr lang="en-GB" sz="1800" dirty="0" err="1">
                <a:solidFill>
                  <a:srgbClr val="0E101A"/>
                </a:solidFill>
                <a:latin typeface="Calibri" panose="020F0502020204030204" pitchFamily="34" charset="0"/>
                <a:cs typeface="Calibri" panose="020F0502020204030204" pitchFamily="34" charset="0"/>
              </a:rPr>
              <a:t>vicino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quali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competenze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chiave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appartengono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alla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raccomandazione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vedremo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che</a:t>
            </a:r>
            <a:r>
              <a:rPr lang="en-GB" sz="1800" dirty="0">
                <a:solidFill>
                  <a:srgbClr val="0E101A"/>
                </a:solidFill>
                <a:latin typeface="Calibri" panose="020F0502020204030204" pitchFamily="34" charset="0"/>
                <a:cs typeface="Calibri" panose="020F0502020204030204" pitchFamily="34" charset="0"/>
              </a:rPr>
              <a:t> due di </a:t>
            </a:r>
            <a:r>
              <a:rPr lang="en-GB" sz="1800" dirty="0" err="1">
                <a:solidFill>
                  <a:srgbClr val="0E101A"/>
                </a:solidFill>
                <a:latin typeface="Calibri" panose="020F0502020204030204" pitchFamily="34" charset="0"/>
                <a:cs typeface="Calibri" panose="020F0502020204030204" pitchFamily="34" charset="0"/>
              </a:rPr>
              <a:t>esse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sono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stranamente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familiari</a:t>
            </a:r>
            <a:r>
              <a:rPr lang="en-GB" sz="1800" dirty="0">
                <a:solidFill>
                  <a:srgbClr val="0E101A"/>
                </a:solidFill>
                <a:latin typeface="Calibri" panose="020F0502020204030204" pitchFamily="34" charset="0"/>
                <a:cs typeface="Calibri" panose="020F0502020204030204" pitchFamily="34" charset="0"/>
              </a:rPr>
              <a:t>...</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err="1">
                <a:solidFill>
                  <a:srgbClr val="0E101A"/>
                </a:solidFill>
                <a:latin typeface="Calibri" panose="020F0502020204030204" pitchFamily="34" charset="0"/>
                <a:cs typeface="Calibri" panose="020F0502020204030204" pitchFamily="34" charset="0"/>
              </a:rPr>
              <a:t>Guardiamo</a:t>
            </a:r>
            <a:r>
              <a:rPr lang="en-GB" sz="1800" dirty="0">
                <a:solidFill>
                  <a:srgbClr val="0E101A"/>
                </a:solidFill>
                <a:latin typeface="Calibri" panose="020F0502020204030204" pitchFamily="34" charset="0"/>
                <a:cs typeface="Calibri" panose="020F0502020204030204" pitchFamily="34" charset="0"/>
              </a:rPr>
              <a:t> il n. 4 e il n. 7, </a:t>
            </a:r>
            <a:r>
              <a:rPr lang="en-GB" sz="1800" dirty="0" err="1">
                <a:solidFill>
                  <a:srgbClr val="0E101A"/>
                </a:solidFill>
                <a:latin typeface="Calibri" panose="020F0502020204030204" pitchFamily="34" charset="0"/>
                <a:cs typeface="Calibri" panose="020F0502020204030204" pitchFamily="34" charset="0"/>
              </a:rPr>
              <a:t>quindi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Competenze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digitali</a:t>
            </a:r>
            <a:r>
              <a:rPr lang="en-GB" sz="1800" dirty="0">
                <a:solidFill>
                  <a:srgbClr val="0E101A"/>
                </a:solidFill>
                <a:latin typeface="Calibri" panose="020F0502020204030204" pitchFamily="34" charset="0"/>
                <a:cs typeface="Calibri" panose="020F0502020204030204" pitchFamily="34" charset="0"/>
              </a:rPr>
              <a:t>” e “Senso di </a:t>
            </a:r>
            <a:r>
              <a:rPr lang="en-GB" sz="1800" dirty="0" err="1">
                <a:solidFill>
                  <a:srgbClr val="0E101A"/>
                </a:solidFill>
                <a:latin typeface="Calibri" panose="020F0502020204030204" pitchFamily="34" charset="0"/>
                <a:cs typeface="Calibri" panose="020F0502020204030204" pitchFamily="34" charset="0"/>
              </a:rPr>
              <a:t>iniziativa</a:t>
            </a:r>
            <a:r>
              <a:rPr lang="en-GB" sz="1800" dirty="0">
                <a:solidFill>
                  <a:srgbClr val="0E101A"/>
                </a:solidFill>
                <a:latin typeface="Calibri" panose="020F0502020204030204" pitchFamily="34" charset="0"/>
                <a:cs typeface="Calibri" panose="020F0502020204030204" pitchFamily="34" charset="0"/>
              </a:rPr>
              <a:t> ed </a:t>
            </a:r>
            <a:r>
              <a:rPr lang="en-GB" sz="1800" dirty="0" err="1">
                <a:solidFill>
                  <a:srgbClr val="0E101A"/>
                </a:solidFill>
                <a:latin typeface="Calibri" panose="020F0502020204030204" pitchFamily="34" charset="0"/>
                <a:cs typeface="Calibri" panose="020F0502020204030204" pitchFamily="34" charset="0"/>
              </a:rPr>
              <a:t>imprenditoria</a:t>
            </a:r>
            <a:r>
              <a:rPr lang="en-GB" sz="1800" dirty="0">
                <a:solidFill>
                  <a:srgbClr val="0E101A"/>
                </a:solidFill>
                <a:latin typeface="Calibri" panose="020F0502020204030204" pitchFamily="34" charset="0"/>
                <a:cs typeface="Calibri" panose="020F0502020204030204" pitchFamily="34" charset="0"/>
              </a:rPr>
              <a:t>”</a:t>
            </a:r>
          </a:p>
          <a:p>
            <a:pPr algn="just"/>
            <a:r>
              <a:rPr lang="en-GB" sz="1800" dirty="0">
                <a:solidFill>
                  <a:srgbClr val="0E101A"/>
                </a:solidFill>
                <a:latin typeface="Calibri" panose="020F0502020204030204" pitchFamily="34" charset="0"/>
                <a:cs typeface="Calibri" panose="020F0502020204030204" pitchFamily="34" charset="0"/>
              </a:rPr>
              <a:t>  </a:t>
            </a:r>
          </a:p>
        </p:txBody>
      </p:sp>
      <p:sp>
        <p:nvSpPr>
          <p:cNvPr id="5" name="Google Shape;102;p12"/>
          <p:cNvSpPr txBox="1">
            <a:spLocks/>
          </p:cNvSpPr>
          <p:nvPr/>
        </p:nvSpPr>
        <p:spPr>
          <a:xfrm>
            <a:off x="127190" y="1228702"/>
            <a:ext cx="7014827"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i="1" dirty="0" err="1">
                <a:latin typeface="Calibri" panose="020F0502020204030204" pitchFamily="34" charset="0"/>
                <a:cs typeface="Calibri" panose="020F0502020204030204" pitchFamily="34" charset="0"/>
              </a:rPr>
              <a:t>Competenze</a:t>
            </a:r>
            <a:r>
              <a:rPr lang="en-US" sz="2000" i="1"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Digitali</a:t>
            </a:r>
            <a:r>
              <a:rPr lang="en-US" sz="2000" i="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&amp; </a:t>
            </a:r>
            <a:r>
              <a:rPr lang="en-US" sz="2000" i="1" dirty="0">
                <a:latin typeface="Calibri" panose="020F0502020204030204" pitchFamily="34" charset="0"/>
                <a:cs typeface="Calibri" panose="020F0502020204030204" pitchFamily="34" charset="0"/>
              </a:rPr>
              <a:t>Senso </a:t>
            </a:r>
            <a:r>
              <a:rPr lang="en-US" sz="2000" i="1" dirty="0" err="1">
                <a:latin typeface="Calibri" panose="020F0502020204030204" pitchFamily="34" charset="0"/>
                <a:cs typeface="Calibri" panose="020F0502020204030204" pitchFamily="34" charset="0"/>
              </a:rPr>
              <a:t>d’iniziativa</a:t>
            </a:r>
            <a:r>
              <a:rPr lang="en-US" sz="2000" i="1" dirty="0">
                <a:latin typeface="Calibri" panose="020F0502020204030204" pitchFamily="34" charset="0"/>
                <a:cs typeface="Calibri" panose="020F0502020204030204" pitchFamily="34" charset="0"/>
              </a:rPr>
              <a:t> per </a:t>
            </a:r>
            <a:r>
              <a:rPr lang="en-US" sz="2000" i="1" dirty="0" err="1">
                <a:latin typeface="Calibri" panose="020F0502020204030204" pitchFamily="34" charset="0"/>
                <a:cs typeface="Calibri" panose="020F0502020204030204" pitchFamily="34" charset="0"/>
              </a:rPr>
              <a:t>l’imprenditoria</a:t>
            </a:r>
            <a:endParaRPr lang="en-US" sz="2000" i="1" dirty="0">
              <a:latin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3"/>
          <a:stretch>
            <a:fillRect/>
          </a:stretch>
        </p:blipFill>
        <p:spPr>
          <a:xfrm>
            <a:off x="3685309" y="1641213"/>
            <a:ext cx="4231264" cy="2884251"/>
          </a:xfrm>
          <a:prstGeom prst="rect">
            <a:avLst/>
          </a:prstGeom>
          <a:ln w="28575">
            <a:solidFill>
              <a:srgbClr val="FF0000"/>
            </a:solidFill>
          </a:ln>
        </p:spPr>
      </p:pic>
      <p:sp>
        <p:nvSpPr>
          <p:cNvPr id="3" name="Rettangolo 2"/>
          <p:cNvSpPr/>
          <p:nvPr/>
        </p:nvSpPr>
        <p:spPr>
          <a:xfrm>
            <a:off x="3983182" y="2805545"/>
            <a:ext cx="1059873" cy="20089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p:cNvSpPr/>
          <p:nvPr/>
        </p:nvSpPr>
        <p:spPr>
          <a:xfrm>
            <a:off x="3983182" y="3949321"/>
            <a:ext cx="2098963" cy="22144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690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Introduzione</a:t>
            </a:r>
            <a:r>
              <a:rPr lang="en-US" sz="2200" dirty="0">
                <a:latin typeface="Raleway" panose="020B0003030101060003" pitchFamily="34" charset="0"/>
              </a:rPr>
              <a:t> e </a:t>
            </a:r>
            <a:r>
              <a:rPr lang="it-IT" sz="2200" dirty="0">
                <a:latin typeface="Raleway" panose="020B0003030101060003" pitchFamily="34" charset="0"/>
              </a:rPr>
              <a:t>Background</a:t>
            </a:r>
            <a:endParaRPr lang="en-US" sz="2200" dirty="0">
              <a:latin typeface="Raleway" panose="020B0003030101060003" pitchFamily="34" charset="0"/>
            </a:endParaRPr>
          </a:p>
        </p:txBody>
      </p:sp>
      <p:sp>
        <p:nvSpPr>
          <p:cNvPr id="4" name="Rectángulo 3"/>
          <p:cNvSpPr/>
          <p:nvPr/>
        </p:nvSpPr>
        <p:spPr>
          <a:xfrm>
            <a:off x="127191" y="1641213"/>
            <a:ext cx="8455700" cy="2031325"/>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Si </a:t>
            </a:r>
            <a:r>
              <a:rPr lang="en-GB" sz="1800" dirty="0" err="1">
                <a:solidFill>
                  <a:srgbClr val="0E101A"/>
                </a:solidFill>
                <a:latin typeface="Calibri" panose="020F0502020204030204" pitchFamily="34" charset="0"/>
                <a:cs typeface="Calibri" panose="020F0502020204030204" pitchFamily="34" charset="0"/>
              </a:rPr>
              <a:t>menziona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che</a:t>
            </a:r>
            <a:r>
              <a:rPr lang="en-GB" sz="1800" dirty="0">
                <a:solidFill>
                  <a:srgbClr val="0E101A"/>
                </a:solidFill>
                <a:latin typeface="Calibri" panose="020F0502020204030204" pitchFamily="34" charset="0"/>
                <a:cs typeface="Calibri" panose="020F0502020204030204" pitchFamily="34" charset="0"/>
              </a:rPr>
              <a:t> uno </a:t>
            </a:r>
            <a:r>
              <a:rPr lang="en-GB" sz="1800" dirty="0" err="1">
                <a:solidFill>
                  <a:srgbClr val="0E101A"/>
                </a:solidFill>
                <a:latin typeface="Calibri" panose="020F0502020204030204" pitchFamily="34" charset="0"/>
                <a:cs typeface="Calibri" panose="020F0502020204030204" pitchFamily="34" charset="0"/>
              </a:rPr>
              <a:t>degli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obiettivi</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questa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raccomandazione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è</a:t>
            </a:r>
            <a:r>
              <a:rPr lang="en-GB" sz="1800" dirty="0">
                <a:solidFill>
                  <a:srgbClr val="0E101A"/>
                </a:solidFill>
                <a:latin typeface="Calibri" panose="020F0502020204030204" pitchFamily="34" charset="0"/>
                <a:cs typeface="Calibri" panose="020F0502020204030204" pitchFamily="34" charset="0"/>
              </a:rPr>
              <a:t> di:</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fornire</a:t>
            </a:r>
            <a:r>
              <a:rPr lang="en-GB" sz="1800" i="1" dirty="0">
                <a:solidFill>
                  <a:srgbClr val="0E101A"/>
                </a:solidFill>
                <a:latin typeface="Calibri" panose="020F0502020204030204" pitchFamily="34" charset="0"/>
                <a:cs typeface="Calibri" panose="020F0502020204030204" pitchFamily="34" charset="0"/>
              </a:rPr>
              <a:t> uno </a:t>
            </a:r>
            <a:r>
              <a:rPr lang="en-GB" sz="1800" i="1" dirty="0" err="1">
                <a:solidFill>
                  <a:srgbClr val="0070C0"/>
                </a:solidFill>
                <a:latin typeface="Calibri" panose="020F0502020204030204" pitchFamily="34" charset="0"/>
                <a:cs typeface="Calibri" panose="020F0502020204030204" pitchFamily="34" charset="0"/>
              </a:rPr>
              <a:t>strumento</a:t>
            </a:r>
            <a:r>
              <a:rPr lang="en-GB" sz="1800" i="1" dirty="0">
                <a:solidFill>
                  <a:srgbClr val="0070C0"/>
                </a:solidFill>
                <a:latin typeface="Calibri" panose="020F0502020204030204" pitchFamily="34" charset="0"/>
                <a:cs typeface="Calibri" panose="020F0502020204030204" pitchFamily="34" charset="0"/>
              </a:rPr>
              <a:t> di </a:t>
            </a:r>
            <a:r>
              <a:rPr lang="en-GB" sz="1800" i="1" dirty="0" err="1">
                <a:solidFill>
                  <a:srgbClr val="0070C0"/>
                </a:solidFill>
                <a:latin typeface="Calibri" panose="020F0502020204030204" pitchFamily="34" charset="0"/>
                <a:cs typeface="Calibri" panose="020F0502020204030204" pitchFamily="34" charset="0"/>
              </a:rPr>
              <a:t>riferimento</a:t>
            </a:r>
            <a:r>
              <a:rPr lang="en-GB" sz="1800" i="1" dirty="0">
                <a:solidFill>
                  <a:srgbClr val="0070C0"/>
                </a:solidFill>
                <a:latin typeface="Calibri" panose="020F0502020204030204" pitchFamily="34" charset="0"/>
                <a:cs typeface="Calibri" panose="020F0502020204030204" pitchFamily="34" charset="0"/>
              </a:rPr>
              <a:t> </a:t>
            </a:r>
            <a:r>
              <a:rPr lang="en-GB" sz="1800" i="1" dirty="0">
                <a:solidFill>
                  <a:srgbClr val="0E101A"/>
                </a:solidFill>
                <a:latin typeface="Calibri" panose="020F0502020204030204" pitchFamily="34" charset="0"/>
                <a:cs typeface="Calibri" panose="020F0502020204030204" pitchFamily="34" charset="0"/>
              </a:rPr>
              <a:t>a </a:t>
            </a:r>
            <a:r>
              <a:rPr lang="en-GB" sz="1800" i="1" dirty="0" err="1">
                <a:solidFill>
                  <a:srgbClr val="0E101A"/>
                </a:solidFill>
                <a:latin typeface="Calibri" panose="020F0502020204030204" pitchFamily="34" charset="0"/>
                <a:cs typeface="Calibri" panose="020F0502020204030204" pitchFamily="34" charset="0"/>
              </a:rPr>
              <a:t>livello</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europeo</a:t>
            </a:r>
            <a:r>
              <a:rPr lang="en-GB" sz="1800" i="1" dirty="0">
                <a:solidFill>
                  <a:srgbClr val="0E101A"/>
                </a:solidFill>
                <a:latin typeface="Calibri" panose="020F0502020204030204" pitchFamily="34" charset="0"/>
                <a:cs typeface="Calibri" panose="020F0502020204030204" pitchFamily="34" charset="0"/>
              </a:rPr>
              <a:t> per </a:t>
            </a:r>
            <a:r>
              <a:rPr lang="en-GB" sz="1800" i="1" dirty="0" err="1">
                <a:solidFill>
                  <a:srgbClr val="0E101A"/>
                </a:solidFill>
                <a:latin typeface="Calibri" panose="020F0502020204030204" pitchFamily="34" charset="0"/>
                <a:cs typeface="Calibri" panose="020F0502020204030204" pitchFamily="34" charset="0"/>
              </a:rPr>
              <a:t>i</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responsabili</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politici</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i</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fornitori</a:t>
            </a:r>
            <a:r>
              <a:rPr lang="en-GB" sz="1800" i="1" dirty="0">
                <a:solidFill>
                  <a:srgbClr val="0E101A"/>
                </a:solidFill>
                <a:latin typeface="Calibri" panose="020F0502020204030204" pitchFamily="34" charset="0"/>
                <a:cs typeface="Calibri" panose="020F0502020204030204" pitchFamily="34" charset="0"/>
              </a:rPr>
              <a:t> di </a:t>
            </a:r>
            <a:r>
              <a:rPr lang="en-GB" sz="1800" i="1" dirty="0" err="1">
                <a:solidFill>
                  <a:srgbClr val="0E101A"/>
                </a:solidFill>
                <a:latin typeface="Calibri" panose="020F0502020204030204" pitchFamily="34" charset="0"/>
                <a:cs typeface="Calibri" panose="020F0502020204030204" pitchFamily="34" charset="0"/>
              </a:rPr>
              <a:t>istruzione</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i</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datori</a:t>
            </a:r>
            <a:r>
              <a:rPr lang="en-GB" sz="1800" i="1" dirty="0">
                <a:solidFill>
                  <a:srgbClr val="0E101A"/>
                </a:solidFill>
                <a:latin typeface="Calibri" panose="020F0502020204030204" pitchFamily="34" charset="0"/>
                <a:cs typeface="Calibri" panose="020F0502020204030204" pitchFamily="34" charset="0"/>
              </a:rPr>
              <a:t> di </a:t>
            </a:r>
            <a:r>
              <a:rPr lang="en-GB" sz="1800" i="1" dirty="0" err="1">
                <a:solidFill>
                  <a:srgbClr val="0E101A"/>
                </a:solidFill>
                <a:latin typeface="Calibri" panose="020F0502020204030204" pitchFamily="34" charset="0"/>
                <a:cs typeface="Calibri" panose="020F0502020204030204" pitchFamily="34" charset="0"/>
              </a:rPr>
              <a:t>lavoro</a:t>
            </a:r>
            <a:r>
              <a:rPr lang="en-GB" sz="1800" i="1" dirty="0">
                <a:solidFill>
                  <a:srgbClr val="0E101A"/>
                </a:solidFill>
                <a:latin typeface="Calibri" panose="020F0502020204030204" pitchFamily="34" charset="0"/>
                <a:cs typeface="Calibri" panose="020F0502020204030204" pitchFamily="34" charset="0"/>
              </a:rPr>
              <a:t> e </a:t>
            </a:r>
            <a:r>
              <a:rPr lang="en-GB" sz="1800" i="1" dirty="0" err="1">
                <a:solidFill>
                  <a:srgbClr val="0E101A"/>
                </a:solidFill>
                <a:latin typeface="Calibri" panose="020F0502020204030204" pitchFamily="34" charset="0"/>
                <a:cs typeface="Calibri" panose="020F0502020204030204" pitchFamily="34" charset="0"/>
              </a:rPr>
              <a:t>gli</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stessi</a:t>
            </a:r>
            <a:r>
              <a:rPr lang="en-GB" sz="1800" i="1" dirty="0">
                <a:solidFill>
                  <a:srgbClr val="0E101A"/>
                </a:solidFill>
                <a:latin typeface="Calibri" panose="020F0502020204030204" pitchFamily="34" charset="0"/>
                <a:cs typeface="Calibri" panose="020F0502020204030204" pitchFamily="34" charset="0"/>
              </a:rPr>
              <a:t> </a:t>
            </a:r>
            <a:r>
              <a:rPr lang="en-GB" sz="1800" i="1" dirty="0" err="1">
                <a:solidFill>
                  <a:srgbClr val="0E101A"/>
                </a:solidFill>
                <a:latin typeface="Calibri" panose="020F0502020204030204" pitchFamily="34" charset="0"/>
                <a:cs typeface="Calibri" panose="020F0502020204030204" pitchFamily="34" charset="0"/>
              </a:rPr>
              <a:t>studenti</a:t>
            </a:r>
            <a:r>
              <a:rPr lang="en-GB" sz="1800" i="1" dirty="0">
                <a:solidFill>
                  <a:srgbClr val="0E101A"/>
                </a:solidFill>
                <a:latin typeface="Calibri" panose="020F0502020204030204" pitchFamily="34" charset="0"/>
                <a:cs typeface="Calibri" panose="020F0502020204030204" pitchFamily="34" charset="0"/>
              </a:rPr>
              <a:t> </a:t>
            </a:r>
            <a:r>
              <a:rPr lang="en-GB" sz="1800" i="1" dirty="0">
                <a:solidFill>
                  <a:srgbClr val="0070C0"/>
                </a:solidFill>
                <a:latin typeface="Calibri" panose="020F0502020204030204" pitchFamily="34" charset="0"/>
                <a:cs typeface="Calibri" panose="020F0502020204030204" pitchFamily="34" charset="0"/>
              </a:rPr>
              <a:t>per </a:t>
            </a:r>
            <a:r>
              <a:rPr lang="en-GB" sz="1800" i="1" dirty="0" err="1">
                <a:solidFill>
                  <a:srgbClr val="0070C0"/>
                </a:solidFill>
                <a:latin typeface="Calibri" panose="020F0502020204030204" pitchFamily="34" charset="0"/>
                <a:cs typeface="Calibri" panose="020F0502020204030204" pitchFamily="34" charset="0"/>
              </a:rPr>
              <a:t>facilitare</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gli</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sforzi</a:t>
            </a:r>
            <a:r>
              <a:rPr lang="en-GB" sz="1800" i="1" dirty="0">
                <a:solidFill>
                  <a:srgbClr val="0070C0"/>
                </a:solidFill>
                <a:latin typeface="Calibri" panose="020F0502020204030204" pitchFamily="34" charset="0"/>
                <a:cs typeface="Calibri" panose="020F0502020204030204" pitchFamily="34" charset="0"/>
              </a:rPr>
              <a:t> a </a:t>
            </a:r>
            <a:r>
              <a:rPr lang="en-GB" sz="1800" i="1" dirty="0" err="1">
                <a:solidFill>
                  <a:srgbClr val="0070C0"/>
                </a:solidFill>
                <a:latin typeface="Calibri" panose="020F0502020204030204" pitchFamily="34" charset="0"/>
                <a:cs typeface="Calibri" panose="020F0502020204030204" pitchFamily="34" charset="0"/>
              </a:rPr>
              <a:t>livello</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nazionale</a:t>
            </a:r>
            <a:r>
              <a:rPr lang="en-GB" sz="1800" i="1" dirty="0">
                <a:solidFill>
                  <a:srgbClr val="0070C0"/>
                </a:solidFill>
                <a:latin typeface="Calibri" panose="020F0502020204030204" pitchFamily="34" charset="0"/>
                <a:cs typeface="Calibri" panose="020F0502020204030204" pitchFamily="34" charset="0"/>
              </a:rPr>
              <a:t> ed </a:t>
            </a:r>
            <a:r>
              <a:rPr lang="en-GB" sz="1800" i="1" dirty="0" err="1">
                <a:solidFill>
                  <a:srgbClr val="0070C0"/>
                </a:solidFill>
                <a:latin typeface="Calibri" panose="020F0502020204030204" pitchFamily="34" charset="0"/>
                <a:cs typeface="Calibri" panose="020F0502020204030204" pitchFamily="34" charset="0"/>
              </a:rPr>
              <a:t>europeo</a:t>
            </a:r>
            <a:r>
              <a:rPr lang="en-GB" sz="1800" i="1" dirty="0">
                <a:solidFill>
                  <a:srgbClr val="0070C0"/>
                </a:solidFill>
                <a:latin typeface="Calibri" panose="020F0502020204030204" pitchFamily="34" charset="0"/>
                <a:cs typeface="Calibri" panose="020F0502020204030204" pitchFamily="34" charset="0"/>
              </a:rPr>
              <a:t> verso </a:t>
            </a:r>
            <a:r>
              <a:rPr lang="en-GB" sz="1800" i="1" dirty="0" err="1">
                <a:solidFill>
                  <a:srgbClr val="0070C0"/>
                </a:solidFill>
                <a:latin typeface="Calibri" panose="020F0502020204030204" pitchFamily="34" charset="0"/>
                <a:cs typeface="Calibri" panose="020F0502020204030204" pitchFamily="34" charset="0"/>
              </a:rPr>
              <a:t>obiettivi</a:t>
            </a:r>
            <a:r>
              <a:rPr lang="en-GB" sz="1800" i="1" dirty="0">
                <a:solidFill>
                  <a:srgbClr val="0070C0"/>
                </a:solidFill>
                <a:latin typeface="Calibri" panose="020F0502020204030204" pitchFamily="34" charset="0"/>
                <a:cs typeface="Calibri" panose="020F0502020204030204" pitchFamily="34" charset="0"/>
              </a:rPr>
              <a:t> </a:t>
            </a:r>
            <a:r>
              <a:rPr lang="en-GB" sz="1800" i="1" dirty="0" err="1">
                <a:solidFill>
                  <a:srgbClr val="0070C0"/>
                </a:solidFill>
                <a:latin typeface="Calibri" panose="020F0502020204030204" pitchFamily="34" charset="0"/>
                <a:cs typeface="Calibri" panose="020F0502020204030204" pitchFamily="34" charset="0"/>
              </a:rPr>
              <a:t>concordati</a:t>
            </a:r>
            <a:r>
              <a:rPr lang="en-GB" sz="1800" dirty="0">
                <a:solidFill>
                  <a:srgbClr val="0E101A"/>
                </a:solidFill>
                <a:latin typeface="Calibri" panose="020F0502020204030204" pitchFamily="34" charset="0"/>
                <a:cs typeface="Calibri" panose="020F0502020204030204" pitchFamily="34" charset="0"/>
              </a:rPr>
              <a:t>.</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err="1">
                <a:solidFill>
                  <a:srgbClr val="0E101A"/>
                </a:solidFill>
                <a:latin typeface="Calibri" panose="020F0502020204030204" pitchFamily="34" charset="0"/>
                <a:cs typeface="Calibri" panose="020F0502020204030204" pitchFamily="34" charset="0"/>
              </a:rPr>
              <a:t>Queste</a:t>
            </a:r>
            <a:r>
              <a:rPr lang="en-GB" sz="1800" dirty="0">
                <a:solidFill>
                  <a:srgbClr val="0E101A"/>
                </a:solidFill>
                <a:latin typeface="Calibri" panose="020F0502020204030204" pitchFamily="34" charset="0"/>
                <a:cs typeface="Calibri" panose="020F0502020204030204" pitchFamily="34" charset="0"/>
              </a:rPr>
              <a:t> parole </a:t>
            </a:r>
            <a:r>
              <a:rPr lang="en-GB" sz="1800" dirty="0" err="1">
                <a:solidFill>
                  <a:srgbClr val="0E101A"/>
                </a:solidFill>
                <a:latin typeface="Calibri" panose="020F0502020204030204" pitchFamily="34" charset="0"/>
                <a:cs typeface="Calibri" panose="020F0502020204030204" pitchFamily="34" charset="0"/>
              </a:rPr>
              <a:t>posero</a:t>
            </a:r>
            <a:r>
              <a:rPr lang="en-GB" sz="1800" dirty="0">
                <a:solidFill>
                  <a:srgbClr val="0E101A"/>
                </a:solidFill>
                <a:latin typeface="Calibri" panose="020F0502020204030204" pitchFamily="34" charset="0"/>
                <a:cs typeface="Calibri" panose="020F0502020204030204" pitchFamily="34" charset="0"/>
              </a:rPr>
              <a:t> le </a:t>
            </a:r>
            <a:r>
              <a:rPr lang="en-GB" sz="1800" dirty="0" err="1">
                <a:solidFill>
                  <a:srgbClr val="0E101A"/>
                </a:solidFill>
                <a:latin typeface="Calibri" panose="020F0502020204030204" pitchFamily="34" charset="0"/>
                <a:cs typeface="Calibri" panose="020F0502020204030204" pitchFamily="34" charset="0"/>
              </a:rPr>
              <a:t>basi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sia</a:t>
            </a:r>
            <a:r>
              <a:rPr lang="en-GB" sz="1800" dirty="0">
                <a:solidFill>
                  <a:srgbClr val="0E101A"/>
                </a:solidFill>
                <a:latin typeface="Calibri" panose="020F0502020204030204" pitchFamily="34" charset="0"/>
                <a:cs typeface="Calibri" panose="020F0502020204030204" pitchFamily="34" charset="0"/>
              </a:rPr>
              <a:t> per </a:t>
            </a:r>
            <a:r>
              <a:rPr lang="en-GB" sz="1800" dirty="0" err="1">
                <a:solidFill>
                  <a:srgbClr val="0E101A"/>
                </a:solidFill>
                <a:latin typeface="Calibri" panose="020F0502020204030204" pitchFamily="34" charset="0"/>
                <a:cs typeface="Calibri" panose="020F0502020204030204" pitchFamily="34" charset="0"/>
              </a:rPr>
              <a:t>DigComp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sia</a:t>
            </a:r>
            <a:r>
              <a:rPr lang="en-GB" sz="1800" dirty="0">
                <a:solidFill>
                  <a:srgbClr val="0E101A"/>
                </a:solidFill>
                <a:latin typeface="Calibri" panose="020F0502020204030204" pitchFamily="34" charset="0"/>
                <a:cs typeface="Calibri" panose="020F0502020204030204" pitchFamily="34" charset="0"/>
              </a:rPr>
              <a:t> per </a:t>
            </a:r>
            <a:r>
              <a:rPr lang="en-GB" sz="1800" dirty="0" err="1">
                <a:solidFill>
                  <a:srgbClr val="0E101A"/>
                </a:solidFill>
                <a:latin typeface="Calibri" panose="020F0502020204030204" pitchFamily="34" charset="0"/>
                <a:cs typeface="Calibri" panose="020F0502020204030204" pitchFamily="34" charset="0"/>
              </a:rPr>
              <a:t>EntreComp</a:t>
            </a:r>
            <a:r>
              <a:rPr lang="en-GB" sz="1800" dirty="0">
                <a:solidFill>
                  <a:srgbClr val="0E101A"/>
                </a:solidFill>
                <a:latin typeface="Calibri" panose="020F0502020204030204" pitchFamily="34" charset="0"/>
                <a:cs typeface="Calibri" panose="020F0502020204030204" pitchFamily="34" charset="0"/>
              </a:rPr>
              <a:t>. </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None/>
            </a:pP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quindi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che</a:t>
            </a:r>
            <a:r>
              <a:rPr lang="en-US" sz="2000" dirty="0">
                <a:latin typeface="Calibri" panose="020F0502020204030204" pitchFamily="34" charset="0"/>
                <a:cs typeface="Calibri" panose="020F0502020204030204" pitchFamily="34" charset="0"/>
              </a:rPr>
              <a:t> dire di </a:t>
            </a:r>
            <a:r>
              <a:rPr lang="en-US" sz="2000" dirty="0" err="1">
                <a:latin typeface="Calibri" panose="020F0502020204030204" pitchFamily="34" charset="0"/>
                <a:cs typeface="Calibri" panose="020F0502020204030204" pitchFamily="34" charset="0"/>
              </a:rPr>
              <a:t>questi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modelli</a:t>
            </a:r>
            <a:r>
              <a:rPr lang="en-US" sz="2000" dirty="0">
                <a:latin typeface="Calibri" panose="020F0502020204030204" pitchFamily="34" charset="0"/>
                <a:cs typeface="Calibri" panose="020F0502020204030204" pitchFamily="34" charset="0"/>
              </a:rPr>
              <a:t> di </a:t>
            </a:r>
            <a:r>
              <a:rPr lang="en-US" sz="2000" dirty="0" err="1">
                <a:latin typeface="Calibri" panose="020F0502020204030204" pitchFamily="34" charset="0"/>
                <a:cs typeface="Calibri" panose="020F0502020204030204" pitchFamily="34" charset="0"/>
              </a:rPr>
              <a:t>riferimento</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39935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r>
              <a:rPr lang="en-US" sz="2200" dirty="0" err="1">
                <a:latin typeface="Raleway" panose="020B0003030101060003" pitchFamily="34" charset="0"/>
              </a:rPr>
              <a:t>Unità</a:t>
            </a:r>
            <a:r>
              <a:rPr lang="en-US" sz="2200" dirty="0">
                <a:latin typeface="Raleway" panose="020B0003030101060003" pitchFamily="34" charset="0"/>
              </a:rPr>
              <a:t> 1 – Cos’è EntreComp?</a:t>
            </a:r>
          </a:p>
        </p:txBody>
      </p:sp>
      <p:sp>
        <p:nvSpPr>
          <p:cNvPr id="4" name="Rectángulo 3"/>
          <p:cNvSpPr/>
          <p:nvPr/>
        </p:nvSpPr>
        <p:spPr>
          <a:xfrm>
            <a:off x="127191" y="1641213"/>
            <a:ext cx="6121209" cy="2585323"/>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Ci </a:t>
            </a:r>
            <a:r>
              <a:rPr lang="en-GB" sz="1800" dirty="0" err="1">
                <a:solidFill>
                  <a:srgbClr val="0E101A"/>
                </a:solidFill>
                <a:latin typeface="Calibri" panose="020F0502020204030204" pitchFamily="34" charset="0"/>
                <a:cs typeface="Calibri" panose="020F0502020204030204" pitchFamily="34" charset="0"/>
              </a:rPr>
              <a:t>sono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molti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modi</a:t>
            </a:r>
            <a:r>
              <a:rPr lang="en-GB" sz="1800" dirty="0">
                <a:solidFill>
                  <a:srgbClr val="0E101A"/>
                </a:solidFill>
                <a:latin typeface="Calibri" panose="020F0502020204030204" pitchFamily="34" charset="0"/>
                <a:cs typeface="Calibri" panose="020F0502020204030204" pitchFamily="34" charset="0"/>
              </a:rPr>
              <a:t> in cui </a:t>
            </a:r>
            <a:r>
              <a:rPr lang="en-GB" sz="1800" dirty="0" err="1">
                <a:solidFill>
                  <a:srgbClr val="0E101A"/>
                </a:solidFill>
                <a:latin typeface="Calibri" panose="020F0502020204030204" pitchFamily="34" charset="0"/>
                <a:cs typeface="Calibri" panose="020F0502020204030204" pitchFamily="34" charset="0"/>
              </a:rPr>
              <a:t>potremmo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descrivere</a:t>
            </a:r>
            <a:r>
              <a:rPr lang="en-GB" sz="1800" dirty="0">
                <a:solidFill>
                  <a:srgbClr val="0E101A"/>
                </a:solidFill>
                <a:latin typeface="Calibri" panose="020F0502020204030204" pitchFamily="34" charset="0"/>
                <a:cs typeface="Calibri" panose="020F0502020204030204" pitchFamily="34" charset="0"/>
              </a:rPr>
              <a:t> lo </a:t>
            </a:r>
            <a:r>
              <a:rPr lang="en-GB" sz="1800" dirty="0" err="1">
                <a:solidFill>
                  <a:srgbClr val="0E101A"/>
                </a:solidFill>
                <a:latin typeface="Calibri" panose="020F0502020204030204" pitchFamily="34" charset="0"/>
                <a:cs typeface="Calibri" panose="020F0502020204030204" pitchFamily="34" charset="0"/>
              </a:rPr>
              <a:t>scopo</a:t>
            </a:r>
            <a:r>
              <a:rPr lang="en-GB" sz="1800" dirty="0">
                <a:solidFill>
                  <a:srgbClr val="0E101A"/>
                </a:solidFill>
                <a:latin typeface="Calibri" panose="020F0502020204030204" pitchFamily="34" charset="0"/>
                <a:cs typeface="Calibri" panose="020F0502020204030204" pitchFamily="34" charset="0"/>
              </a:rPr>
              <a:t> e la </a:t>
            </a:r>
            <a:r>
              <a:rPr lang="en-GB" sz="1800" dirty="0" err="1">
                <a:solidFill>
                  <a:srgbClr val="0E101A"/>
                </a:solidFill>
                <a:latin typeface="Calibri" panose="020F0502020204030204" pitchFamily="34" charset="0"/>
                <a:cs typeface="Calibri" panose="020F0502020204030204" pitchFamily="34" charset="0"/>
              </a:rPr>
              <a:t>portata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dell'</a:t>
            </a:r>
            <a:r>
              <a:rPr lang="en-GB" sz="1800" u="sng" dirty="0" err="1">
                <a:solidFill>
                  <a:srgbClr val="0070C0"/>
                </a:solidFill>
                <a:latin typeface="Calibri" panose="020F0502020204030204" pitchFamily="34" charset="0"/>
                <a:cs typeface="Calibri" panose="020F0502020204030204" pitchFamily="34" charset="0"/>
              </a:rPr>
              <a:t>EntreComp</a:t>
            </a:r>
            <a:r>
              <a:rPr lang="en-GB" sz="1800" dirty="0">
                <a:solidFill>
                  <a:srgbClr val="0E101A"/>
                </a:solidFill>
                <a:latin typeface="Calibri" panose="020F0502020204030204" pitchFamily="34" charset="0"/>
                <a:cs typeface="Calibri" panose="020F0502020204030204" pitchFamily="34" charset="0"/>
              </a:rPr>
              <a:t>...</a:t>
            </a:r>
          </a:p>
          <a:p>
            <a:pPr algn="just"/>
            <a:endParaRPr lang="en-GB" sz="1800" dirty="0">
              <a:solidFill>
                <a:srgbClr val="0E101A"/>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800" dirty="0">
                <a:solidFill>
                  <a:srgbClr val="0E101A"/>
                </a:solidFill>
                <a:latin typeface="Calibri" panose="020F0502020204030204" pitchFamily="34" charset="0"/>
                <a:cs typeface="Calibri" panose="020F0502020204030204" pitchFamily="34" charset="0"/>
              </a:rPr>
              <a:t>In prima </a:t>
            </a:r>
            <a:r>
              <a:rPr lang="en-GB" sz="1800" dirty="0" err="1">
                <a:solidFill>
                  <a:srgbClr val="0E101A"/>
                </a:solidFill>
                <a:latin typeface="Calibri" panose="020F0502020204030204" pitchFamily="34" charset="0"/>
                <a:cs typeface="Calibri" panose="020F0502020204030204" pitchFamily="34" charset="0"/>
              </a:rPr>
              <a:t>istanza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l'EntreComp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è</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concepito</a:t>
            </a:r>
            <a:r>
              <a:rPr lang="en-GB" sz="1800" dirty="0">
                <a:solidFill>
                  <a:srgbClr val="0E101A"/>
                </a:solidFill>
                <a:latin typeface="Calibri" panose="020F0502020204030204" pitchFamily="34" charset="0"/>
                <a:cs typeface="Calibri" panose="020F0502020204030204" pitchFamily="34" charset="0"/>
              </a:rPr>
              <a:t> per </a:t>
            </a:r>
            <a:r>
              <a:rPr lang="en-GB" sz="1800" dirty="0" err="1">
                <a:solidFill>
                  <a:srgbClr val="0E101A"/>
                </a:solidFill>
                <a:latin typeface="Calibri" panose="020F0502020204030204" pitchFamily="34" charset="0"/>
                <a:cs typeface="Calibri" panose="020F0502020204030204" pitchFamily="34" charset="0"/>
              </a:rPr>
              <a:t>generare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consenso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tra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professionisti</a:t>
            </a:r>
            <a:r>
              <a:rPr lang="en-GB" sz="1800" dirty="0">
                <a:solidFill>
                  <a:srgbClr val="0E101A"/>
                </a:solidFill>
                <a:latin typeface="Calibri" panose="020F0502020204030204" pitchFamily="34" charset="0"/>
                <a:cs typeface="Calibri" panose="020F0502020204030204" pitchFamily="34" charset="0"/>
              </a:rPr>
              <a:t> e </a:t>
            </a:r>
            <a:r>
              <a:rPr lang="en-GB" sz="1800" dirty="0" err="1">
                <a:solidFill>
                  <a:srgbClr val="0E101A"/>
                </a:solidFill>
                <a:latin typeface="Calibri" panose="020F0502020204030204" pitchFamily="34" charset="0"/>
                <a:cs typeface="Calibri" panose="020F0502020204030204" pitchFamily="34" charset="0"/>
              </a:rPr>
              <a:t>accademici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su</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quelli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che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sono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veri</a:t>
            </a:r>
            <a:r>
              <a:rPr lang="en-GB" sz="1800" dirty="0">
                <a:solidFill>
                  <a:srgbClr val="0E101A"/>
                </a:solidFill>
                <a:latin typeface="Calibri" panose="020F0502020204030204" pitchFamily="34" charset="0"/>
                <a:cs typeface="Calibri" panose="020F0502020204030204" pitchFamily="34" charset="0"/>
              </a:rPr>
              <a:t> e </a:t>
            </a:r>
            <a:r>
              <a:rPr lang="en-GB" sz="1800" dirty="0" err="1">
                <a:solidFill>
                  <a:srgbClr val="0E101A"/>
                </a:solidFill>
                <a:latin typeface="Calibri" panose="020F0502020204030204" pitchFamily="34" charset="0"/>
                <a:cs typeface="Calibri" panose="020F0502020204030204" pitchFamily="34" charset="0"/>
              </a:rPr>
              <a:t>propri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fondamenti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dell'imprenditorialità</a:t>
            </a:r>
            <a:r>
              <a:rPr lang="en-GB" sz="1800" dirty="0">
                <a:solidFill>
                  <a:srgbClr val="0E101A"/>
                </a:solidFill>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en-GB" sz="1800" dirty="0">
                <a:solidFill>
                  <a:srgbClr val="0E101A"/>
                </a:solidFill>
                <a:latin typeface="Calibri" panose="020F0502020204030204" pitchFamily="34" charset="0"/>
                <a:cs typeface="Calibri" panose="020F0502020204030204" pitchFamily="34" charset="0"/>
              </a:rPr>
              <a:t>In una </a:t>
            </a:r>
            <a:r>
              <a:rPr lang="en-GB" sz="1800" dirty="0" err="1">
                <a:solidFill>
                  <a:srgbClr val="0E101A"/>
                </a:solidFill>
                <a:latin typeface="Calibri" panose="020F0502020204030204" pitchFamily="34" charset="0"/>
                <a:cs typeface="Calibri" panose="020F0502020204030204" pitchFamily="34" charset="0"/>
              </a:rPr>
              <a:t>seconda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prospettiva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l'EntreComp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identifica</a:t>
            </a:r>
            <a:r>
              <a:rPr lang="en-GB" sz="1800" dirty="0">
                <a:solidFill>
                  <a:srgbClr val="0E101A"/>
                </a:solidFill>
                <a:latin typeface="Calibri" panose="020F0502020204030204" pitchFamily="34" charset="0"/>
                <a:cs typeface="Calibri" panose="020F0502020204030204" pitchFamily="34" charset="0"/>
              </a:rPr>
              <a:t> e </a:t>
            </a:r>
            <a:r>
              <a:rPr lang="en-GB" sz="1800" dirty="0" err="1">
                <a:solidFill>
                  <a:srgbClr val="0E101A"/>
                </a:solidFill>
                <a:latin typeface="Calibri" panose="020F0502020204030204" pitchFamily="34" charset="0"/>
                <a:cs typeface="Calibri" panose="020F0502020204030204" pitchFamily="34" charset="0"/>
              </a:rPr>
              <a:t>affronta</a:t>
            </a:r>
            <a:r>
              <a:rPr lang="en-GB" sz="1800" dirty="0">
                <a:solidFill>
                  <a:srgbClr val="0E101A"/>
                </a:solidFill>
                <a:latin typeface="Calibri" panose="020F0502020204030204" pitchFamily="34" charset="0"/>
                <a:cs typeface="Calibri" panose="020F0502020204030204" pitchFamily="34" charset="0"/>
              </a:rPr>
              <a:t> le </a:t>
            </a:r>
            <a:r>
              <a:rPr lang="en-GB" sz="1800" dirty="0" err="1">
                <a:solidFill>
                  <a:srgbClr val="0E101A"/>
                </a:solidFill>
                <a:latin typeface="Calibri" panose="020F0502020204030204" pitchFamily="34" charset="0"/>
                <a:cs typeface="Calibri" panose="020F0502020204030204" pitchFamily="34" charset="0"/>
              </a:rPr>
              <a:t>aree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chiave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della</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formazione</a:t>
            </a:r>
            <a:r>
              <a:rPr lang="en-GB" sz="1800" dirty="0">
                <a:solidFill>
                  <a:srgbClr val="0E101A"/>
                </a:solidFill>
                <a:latin typeface="Calibri" panose="020F0502020204030204" pitchFamily="34" charset="0"/>
                <a:cs typeface="Calibri" panose="020F0502020204030204" pitchFamily="34" charset="0"/>
              </a:rPr>
              <a:t> e </a:t>
            </a:r>
            <a:r>
              <a:rPr lang="en-GB" sz="1800" dirty="0" err="1">
                <a:solidFill>
                  <a:srgbClr val="0E101A"/>
                </a:solidFill>
                <a:latin typeface="Calibri" panose="020F0502020204030204" pitchFamily="34" charset="0"/>
                <a:cs typeface="Calibri" panose="020F0502020204030204" pitchFamily="34" charset="0"/>
              </a:rPr>
              <a:t>dell'istruzione</a:t>
            </a:r>
            <a:r>
              <a:rPr lang="en-GB" sz="1800" dirty="0">
                <a:solidFill>
                  <a:srgbClr val="0E101A"/>
                </a:solidFill>
                <a:latin typeface="Calibri" panose="020F0502020204030204" pitchFamily="34" charset="0"/>
                <a:cs typeface="Calibri" panose="020F0502020204030204" pitchFamily="34" charset="0"/>
              </a:rPr>
              <a:t> per </a:t>
            </a:r>
            <a:r>
              <a:rPr lang="en-GB" sz="1800" dirty="0" err="1">
                <a:solidFill>
                  <a:srgbClr val="0E101A"/>
                </a:solidFill>
                <a:latin typeface="Calibri" panose="020F0502020204030204" pitchFamily="34" charset="0"/>
                <a:cs typeface="Calibri" panose="020F0502020204030204" pitchFamily="34" charset="0"/>
              </a:rPr>
              <a:t>gli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aspiranti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imprenditori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così</a:t>
            </a:r>
            <a:r>
              <a:rPr lang="en-GB" sz="1800" dirty="0">
                <a:solidFill>
                  <a:srgbClr val="0E101A"/>
                </a:solidFill>
                <a:latin typeface="Calibri" panose="020F0502020204030204" pitchFamily="34" charset="0"/>
                <a:cs typeface="Calibri" panose="020F0502020204030204" pitchFamily="34" charset="0"/>
              </a:rPr>
              <a:t> come per </a:t>
            </a:r>
            <a:r>
              <a:rPr lang="en-GB" sz="1800" dirty="0" err="1">
                <a:solidFill>
                  <a:srgbClr val="0E101A"/>
                </a:solidFill>
                <a:latin typeface="Calibri" panose="020F0502020204030204" pitchFamily="34" charset="0"/>
                <a:cs typeface="Calibri" panose="020F0502020204030204" pitchFamily="34" charset="0"/>
              </a:rPr>
              <a:t>quelli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già</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affermati</a:t>
            </a:r>
            <a:r>
              <a:rPr lang="en-GB" sz="1800" dirty="0">
                <a:solidFill>
                  <a:srgbClr val="0E101A"/>
                </a:solidFill>
                <a:latin typeface="Calibri" panose="020F0502020204030204" pitchFamily="34" charset="0"/>
                <a:cs typeface="Calibri" panose="020F0502020204030204" pitchFamily="34" charset="0"/>
              </a:rPr>
              <a:t>).</a:t>
            </a: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dirty="0">
                <a:latin typeface="Calibri" panose="020F0502020204030204" pitchFamily="34" charset="0"/>
                <a:cs typeface="Calibri" panose="020F0502020204030204" pitchFamily="34" charset="0"/>
              </a:rPr>
              <a:t>Il Quadro </a:t>
            </a:r>
            <a:r>
              <a:rPr lang="en-US" sz="2000" dirty="0" err="1">
                <a:latin typeface="Calibri" panose="020F0502020204030204" pitchFamily="34" charset="0"/>
                <a:cs typeface="Calibri" panose="020F0502020204030204" pitchFamily="34" charset="0"/>
              </a:rPr>
              <a:t>europeo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delle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competenze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imprenditoriali</a:t>
            </a:r>
            <a:endParaRPr lang="en-US" sz="2000" dirty="0">
              <a:latin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3"/>
          <a:stretch>
            <a:fillRect/>
          </a:stretch>
        </p:blipFill>
        <p:spPr>
          <a:xfrm>
            <a:off x="6466117" y="1407247"/>
            <a:ext cx="2234071" cy="3166815"/>
          </a:xfrm>
          <a:prstGeom prst="rect">
            <a:avLst/>
          </a:prstGeom>
          <a:ln w="28575">
            <a:solidFill>
              <a:srgbClr val="FF0000"/>
            </a:solidFill>
          </a:ln>
        </p:spPr>
      </p:pic>
    </p:spTree>
    <p:extLst>
      <p:ext uri="{BB962C8B-B14F-4D97-AF65-F5344CB8AC3E}">
        <p14:creationId xmlns:p14="http://schemas.microsoft.com/office/powerpoint/2010/main" val="309626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4" name="Rectángulo 3"/>
          <p:cNvSpPr/>
          <p:nvPr/>
        </p:nvSpPr>
        <p:spPr>
          <a:xfrm>
            <a:off x="127191" y="1641213"/>
            <a:ext cx="8455700" cy="2862322"/>
          </a:xfrm>
          <a:prstGeom prst="rect">
            <a:avLst/>
          </a:prstGeom>
        </p:spPr>
        <p:txBody>
          <a:bodyPr wrap="square">
            <a:spAutoFit/>
          </a:bodyPr>
          <a:lstStyle/>
          <a:p>
            <a:pPr algn="just"/>
            <a:r>
              <a:rPr lang="en-GB" sz="1800" dirty="0">
                <a:solidFill>
                  <a:srgbClr val="0E101A"/>
                </a:solidFill>
                <a:latin typeface="Calibri" panose="020F0502020204030204" pitchFamily="34" charset="0"/>
                <a:cs typeface="Calibri" panose="020F0502020204030204" pitchFamily="34" charset="0"/>
              </a:rPr>
              <a:t>In </a:t>
            </a:r>
            <a:r>
              <a:rPr lang="en-GB" sz="1800" dirty="0" err="1">
                <a:solidFill>
                  <a:srgbClr val="0E101A"/>
                </a:solidFill>
                <a:latin typeface="Calibri" panose="020F0502020204030204" pitchFamily="34" charset="0"/>
                <a:cs typeface="Calibri" panose="020F0502020204030204" pitchFamily="34" charset="0"/>
              </a:rPr>
              <a:t>altre</a:t>
            </a:r>
            <a:r>
              <a:rPr lang="en-GB" sz="1800" dirty="0">
                <a:solidFill>
                  <a:srgbClr val="0E101A"/>
                </a:solidFill>
                <a:latin typeface="Calibri" panose="020F0502020204030204" pitchFamily="34" charset="0"/>
                <a:cs typeface="Calibri" panose="020F0502020204030204" pitchFamily="34" charset="0"/>
              </a:rPr>
              <a:t> parole, </a:t>
            </a:r>
            <a:r>
              <a:rPr lang="en-GB" sz="1800" dirty="0" err="1">
                <a:solidFill>
                  <a:srgbClr val="0E101A"/>
                </a:solidFill>
                <a:latin typeface="Calibri" panose="020F0502020204030204" pitchFamily="34" charset="0"/>
                <a:cs typeface="Calibri" panose="020F0502020204030204" pitchFamily="34" charset="0"/>
              </a:rPr>
              <a:t>l'EntreComp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ti</a:t>
            </a:r>
            <a:r>
              <a:rPr lang="en-GB" sz="1800" dirty="0">
                <a:solidFill>
                  <a:srgbClr val="0E101A"/>
                </a:solidFill>
                <a:latin typeface="Calibri" panose="020F0502020204030204" pitchFamily="34" charset="0"/>
                <a:cs typeface="Calibri" panose="020F0502020204030204" pitchFamily="34" charset="0"/>
              </a:rPr>
              <a:t> dice </a:t>
            </a:r>
            <a:r>
              <a:rPr lang="en-GB" sz="1800" dirty="0" err="1">
                <a:solidFill>
                  <a:srgbClr val="0E101A"/>
                </a:solidFill>
                <a:latin typeface="Calibri" panose="020F0502020204030204" pitchFamily="34" charset="0"/>
                <a:cs typeface="Calibri" panose="020F0502020204030204" pitchFamily="34" charset="0"/>
              </a:rPr>
              <a:t>quali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sono</a:t>
            </a:r>
            <a:r>
              <a:rPr lang="en-GB" sz="1800" dirty="0">
                <a:solidFill>
                  <a:srgbClr val="0E101A"/>
                </a:solidFill>
                <a:latin typeface="Calibri" panose="020F0502020204030204" pitchFamily="34" charset="0"/>
                <a:cs typeface="Calibri" panose="020F0502020204030204" pitchFamily="34" charset="0"/>
              </a:rPr>
              <a:t> le </a:t>
            </a:r>
            <a:r>
              <a:rPr lang="en-GB" sz="1800" dirty="0" err="1">
                <a:solidFill>
                  <a:srgbClr val="0E101A"/>
                </a:solidFill>
                <a:latin typeface="Calibri" panose="020F0502020204030204" pitchFamily="34" charset="0"/>
                <a:cs typeface="Calibri" panose="020F0502020204030204" pitchFamily="34" charset="0"/>
              </a:rPr>
              <a:t>competenze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chiave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su</a:t>
            </a:r>
            <a:r>
              <a:rPr lang="en-GB" sz="1800" dirty="0">
                <a:solidFill>
                  <a:srgbClr val="0E101A"/>
                </a:solidFill>
                <a:latin typeface="Calibri" panose="020F0502020204030204" pitchFamily="34" charset="0"/>
                <a:cs typeface="Calibri" panose="020F0502020204030204" pitchFamily="34" charset="0"/>
              </a:rPr>
              <a:t> cui </a:t>
            </a:r>
            <a:r>
              <a:rPr lang="en-GB" sz="1800" dirty="0" err="1">
                <a:solidFill>
                  <a:srgbClr val="0E101A"/>
                </a:solidFill>
                <a:latin typeface="Calibri" panose="020F0502020204030204" pitchFamily="34" charset="0"/>
                <a:cs typeface="Calibri" panose="020F0502020204030204" pitchFamily="34" charset="0"/>
              </a:rPr>
              <a:t>dovresti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concentrarti</a:t>
            </a:r>
            <a:r>
              <a:rPr lang="en-GB" sz="1800" dirty="0">
                <a:solidFill>
                  <a:srgbClr val="0E101A"/>
                </a:solidFill>
                <a:latin typeface="Calibri" panose="020F0502020204030204" pitchFamily="34" charset="0"/>
                <a:cs typeface="Calibri" panose="020F0502020204030204" pitchFamily="34" charset="0"/>
              </a:rPr>
              <a:t> per </a:t>
            </a:r>
            <a:r>
              <a:rPr lang="en-GB" sz="1800" dirty="0" err="1">
                <a:solidFill>
                  <a:srgbClr val="0E101A"/>
                </a:solidFill>
                <a:latin typeface="Calibri" panose="020F0502020204030204" pitchFamily="34" charset="0"/>
                <a:cs typeface="Calibri" panose="020F0502020204030204" pitchFamily="34" charset="0"/>
              </a:rPr>
              <a:t>nutrire</a:t>
            </a:r>
            <a:r>
              <a:rPr lang="en-GB" sz="1800" dirty="0">
                <a:solidFill>
                  <a:srgbClr val="0E101A"/>
                </a:solidFill>
                <a:latin typeface="Calibri" panose="020F0502020204030204" pitchFamily="34" charset="0"/>
                <a:cs typeface="Calibri" panose="020F0502020204030204" pitchFamily="34" charset="0"/>
              </a:rPr>
              <a:t> il </a:t>
            </a:r>
            <a:r>
              <a:rPr lang="en-GB" sz="1800" dirty="0" err="1">
                <a:solidFill>
                  <a:srgbClr val="0E101A"/>
                </a:solidFill>
                <a:latin typeface="Calibri" panose="020F0502020204030204" pitchFamily="34" charset="0"/>
                <a:cs typeface="Calibri" panose="020F0502020204030204" pitchFamily="34" charset="0"/>
              </a:rPr>
              <a:t>tuo</a:t>
            </a:r>
            <a:r>
              <a:rPr lang="en-GB" sz="1800" dirty="0">
                <a:solidFill>
                  <a:srgbClr val="0E101A"/>
                </a:solidFill>
                <a:latin typeface="Calibri" panose="020F0502020204030204" pitchFamily="34" charset="0"/>
                <a:cs typeface="Calibri" panose="020F0502020204030204" pitchFamily="34" charset="0"/>
              </a:rPr>
              <a:t> spirito </a:t>
            </a:r>
            <a:r>
              <a:rPr lang="en-GB" sz="1800" dirty="0" err="1">
                <a:solidFill>
                  <a:srgbClr val="0E101A"/>
                </a:solidFill>
                <a:latin typeface="Calibri" panose="020F0502020204030204" pitchFamily="34" charset="0"/>
                <a:cs typeface="Calibri" panose="020F0502020204030204" pitchFamily="34" charset="0"/>
              </a:rPr>
              <a:t>imprenditoriale</a:t>
            </a:r>
            <a:r>
              <a:rPr lang="en-GB" sz="1800" dirty="0">
                <a:solidFill>
                  <a:srgbClr val="0E101A"/>
                </a:solidFill>
                <a:latin typeface="Calibri" panose="020F0502020204030204" pitchFamily="34" charset="0"/>
                <a:cs typeface="Calibri" panose="020F0502020204030204" pitchFamily="34" charset="0"/>
              </a:rPr>
              <a:t> e </a:t>
            </a:r>
            <a:r>
              <a:rPr lang="en-GB" sz="1800" dirty="0" err="1">
                <a:solidFill>
                  <a:srgbClr val="0E101A"/>
                </a:solidFill>
                <a:latin typeface="Calibri" panose="020F0502020204030204" pitchFamily="34" charset="0"/>
                <a:cs typeface="Calibri" panose="020F0502020204030204" pitchFamily="34" charset="0"/>
              </a:rPr>
              <a:t>migliorare</a:t>
            </a:r>
            <a:r>
              <a:rPr lang="en-GB" sz="1800" dirty="0">
                <a:solidFill>
                  <a:srgbClr val="0E101A"/>
                </a:solidFill>
                <a:latin typeface="Calibri" panose="020F0502020204030204" pitchFamily="34" charset="0"/>
                <a:cs typeface="Calibri" panose="020F0502020204030204" pitchFamily="34" charset="0"/>
              </a:rPr>
              <a:t> le </a:t>
            </a:r>
            <a:r>
              <a:rPr lang="en-GB" sz="1800" dirty="0" err="1">
                <a:solidFill>
                  <a:srgbClr val="0E101A"/>
                </a:solidFill>
                <a:latin typeface="Calibri" panose="020F0502020204030204" pitchFamily="34" charset="0"/>
                <a:cs typeface="Calibri" panose="020F0502020204030204" pitchFamily="34" charset="0"/>
              </a:rPr>
              <a:t>tue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attitudini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imprenditoriali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EntreComp</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è</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progettato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seguendo</a:t>
            </a:r>
            <a:r>
              <a:rPr lang="en-GB" sz="1800" dirty="0">
                <a:solidFill>
                  <a:srgbClr val="0E101A"/>
                </a:solidFill>
                <a:latin typeface="Calibri" panose="020F0502020204030204" pitchFamily="34" charset="0"/>
                <a:cs typeface="Calibri" panose="020F0502020204030204" pitchFamily="34" charset="0"/>
              </a:rPr>
              <a:t> una </a:t>
            </a:r>
            <a:r>
              <a:rPr lang="en-GB" sz="1800" dirty="0" err="1">
                <a:solidFill>
                  <a:srgbClr val="0E101A"/>
                </a:solidFill>
                <a:latin typeface="Calibri" panose="020F0502020204030204" pitchFamily="34" charset="0"/>
                <a:cs typeface="Calibri" panose="020F0502020204030204" pitchFamily="34" charset="0"/>
              </a:rPr>
              <a:t>sorta</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struttura</a:t>
            </a:r>
            <a:r>
              <a:rPr lang="en-GB" sz="1800" dirty="0">
                <a:solidFill>
                  <a:srgbClr val="0E101A"/>
                </a:solidFill>
                <a:latin typeface="Calibri" panose="020F0502020204030204" pitchFamily="34" charset="0"/>
                <a:cs typeface="Calibri" panose="020F0502020204030204" pitchFamily="34" charset="0"/>
              </a:rPr>
              <a:t> a </a:t>
            </a:r>
            <a:r>
              <a:rPr lang="en-GB" sz="1800" dirty="0" err="1">
                <a:solidFill>
                  <a:srgbClr val="0E101A"/>
                </a:solidFill>
                <a:latin typeface="Calibri" panose="020F0502020204030204" pitchFamily="34" charset="0"/>
                <a:cs typeface="Calibri" panose="020F0502020204030204" pitchFamily="34" charset="0"/>
              </a:rPr>
              <a:t>cipolla</a:t>
            </a:r>
            <a:r>
              <a:rPr lang="en-GB" sz="1800" dirty="0">
                <a:solidFill>
                  <a:srgbClr val="0E101A"/>
                </a:solidFill>
                <a:latin typeface="Calibri" panose="020F0502020204030204" pitchFamily="34" charset="0"/>
                <a:cs typeface="Calibri" panose="020F0502020204030204" pitchFamily="34" charset="0"/>
              </a:rPr>
              <a:t>:</a:t>
            </a:r>
          </a:p>
          <a:p>
            <a:pPr algn="just"/>
            <a:r>
              <a:rPr lang="en-GB" sz="1800" dirty="0">
                <a:solidFill>
                  <a:srgbClr val="0E101A"/>
                </a:solidFill>
                <a:latin typeface="Calibri" panose="020F0502020204030204" pitchFamily="34" charset="0"/>
                <a:cs typeface="Calibri" panose="020F0502020204030204" pitchFamily="34" charset="0"/>
              </a:rPr>
              <a:t> </a:t>
            </a:r>
          </a:p>
          <a:p>
            <a:pPr algn="just"/>
            <a:r>
              <a:rPr lang="en-GB" sz="1800" dirty="0">
                <a:solidFill>
                  <a:srgbClr val="0E101A"/>
                </a:solidFill>
                <a:latin typeface="Calibri" panose="020F0502020204030204" pitchFamily="34" charset="0"/>
                <a:cs typeface="Calibri" panose="020F0502020204030204" pitchFamily="34" charset="0"/>
              </a:rPr>
              <a:t>→ 3 </a:t>
            </a:r>
            <a:r>
              <a:rPr lang="en-GB" sz="1800" dirty="0" err="1">
                <a:solidFill>
                  <a:srgbClr val="0070C0"/>
                </a:solidFill>
                <a:latin typeface="Calibri" panose="020F0502020204030204" pitchFamily="34" charset="0"/>
                <a:cs typeface="Calibri" panose="020F0502020204030204" pitchFamily="34" charset="0"/>
              </a:rPr>
              <a:t>aree</a:t>
            </a:r>
            <a:r>
              <a:rPr lang="en-GB" sz="1800" dirty="0">
                <a:solidFill>
                  <a:srgbClr val="0070C0"/>
                </a:solidFill>
                <a:latin typeface="Calibri" panose="020F0502020204030204" pitchFamily="34" charset="0"/>
                <a:cs typeface="Calibri" panose="020F0502020204030204" pitchFamily="34" charset="0"/>
              </a:rPr>
              <a:t> di </a:t>
            </a:r>
            <a:r>
              <a:rPr lang="en-GB" sz="1800" dirty="0" err="1">
                <a:solidFill>
                  <a:srgbClr val="0070C0"/>
                </a:solidFill>
                <a:latin typeface="Calibri" panose="020F0502020204030204" pitchFamily="34" charset="0"/>
                <a:cs typeface="Calibri" panose="020F0502020204030204" pitchFamily="34" charset="0"/>
              </a:rPr>
              <a:t>formazione</a:t>
            </a:r>
            <a:endParaRPr lang="en-GB" sz="1800" dirty="0">
              <a:solidFill>
                <a:srgbClr val="0070C0"/>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	 → 15 </a:t>
            </a:r>
            <a:r>
              <a:rPr lang="en-GB" sz="1800" dirty="0" err="1">
                <a:solidFill>
                  <a:srgbClr val="0070C0"/>
                </a:solidFill>
                <a:latin typeface="Calibri" panose="020F0502020204030204" pitchFamily="34" charset="0"/>
                <a:cs typeface="Calibri" panose="020F0502020204030204" pitchFamily="34" charset="0"/>
              </a:rPr>
              <a:t>competenze</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totali</a:t>
            </a:r>
            <a:r>
              <a:rPr lang="en-GB" sz="1800" dirty="0">
                <a:solidFill>
                  <a:srgbClr val="0E101A"/>
                </a:solidFill>
                <a:latin typeface="Calibri" panose="020F0502020204030204" pitchFamily="34" charset="0"/>
                <a:cs typeface="Calibri" panose="020F0502020204030204" pitchFamily="34" charset="0"/>
              </a:rPr>
              <a:t> (5 per </a:t>
            </a:r>
            <a:r>
              <a:rPr lang="en-GB" sz="1800" dirty="0" err="1">
                <a:solidFill>
                  <a:srgbClr val="0E101A"/>
                </a:solidFill>
                <a:latin typeface="Calibri" panose="020F0502020204030204" pitchFamily="34" charset="0"/>
                <a:cs typeface="Calibri" panose="020F0502020204030204" pitchFamily="34" charset="0"/>
              </a:rPr>
              <a:t>ogni</a:t>
            </a:r>
            <a:r>
              <a:rPr lang="en-GB" sz="1800" dirty="0">
                <a:solidFill>
                  <a:srgbClr val="0E101A"/>
                </a:solidFill>
                <a:latin typeface="Calibri" panose="020F0502020204030204" pitchFamily="34" charset="0"/>
                <a:cs typeface="Calibri" panose="020F0502020204030204" pitchFamily="34" charset="0"/>
              </a:rPr>
              <a:t> area)</a:t>
            </a:r>
          </a:p>
          <a:p>
            <a:pPr algn="just"/>
            <a:r>
              <a:rPr lang="en-GB" sz="1800" dirty="0">
                <a:solidFill>
                  <a:srgbClr val="0E101A"/>
                </a:solidFill>
                <a:latin typeface="Calibri" panose="020F0502020204030204" pitchFamily="34" charset="0"/>
                <a:cs typeface="Calibri" panose="020F0502020204030204" pitchFamily="34" charset="0"/>
              </a:rPr>
              <a:t>   	             → 60 sotto-</a:t>
            </a:r>
            <a:r>
              <a:rPr lang="en-GB" sz="1800" dirty="0" err="1">
                <a:solidFill>
                  <a:srgbClr val="0E101A"/>
                </a:solidFill>
                <a:latin typeface="Calibri" panose="020F0502020204030204" pitchFamily="34" charset="0"/>
                <a:cs typeface="Calibri" panose="020F0502020204030204" pitchFamily="34" charset="0"/>
              </a:rPr>
              <a:t>competenze</a:t>
            </a:r>
            <a:r>
              <a:rPr lang="en-GB" sz="1800" dirty="0">
                <a:solidFill>
                  <a:srgbClr val="0E101A"/>
                </a:solidFill>
                <a:latin typeface="Calibri" panose="020F0502020204030204" pitchFamily="34" charset="0"/>
                <a:cs typeface="Calibri" panose="020F0502020204030204" pitchFamily="34" charset="0"/>
              </a:rPr>
              <a:t> (</a:t>
            </a:r>
            <a:r>
              <a:rPr lang="en-GB" sz="1800" i="1" dirty="0">
                <a:solidFill>
                  <a:srgbClr val="0070C0"/>
                </a:solidFill>
                <a:latin typeface="Calibri" panose="020F0502020204030204" pitchFamily="34" charset="0"/>
                <a:cs typeface="Calibri" panose="020F0502020204030204" pitchFamily="34" charset="0"/>
              </a:rPr>
              <a:t>thread</a:t>
            </a:r>
            <a:r>
              <a:rPr lang="en-GB" sz="1800" dirty="0">
                <a:solidFill>
                  <a:srgbClr val="0E101A"/>
                </a:solidFill>
                <a:latin typeface="Calibri" panose="020F0502020204030204" pitchFamily="34" charset="0"/>
                <a:cs typeface="Calibri" panose="020F0502020204030204" pitchFamily="34" charset="0"/>
              </a:rPr>
              <a:t>)</a:t>
            </a:r>
          </a:p>
          <a:p>
            <a:pPr algn="just"/>
            <a:r>
              <a:rPr lang="en-GB" sz="1800" dirty="0">
                <a:solidFill>
                  <a:srgbClr val="0E101A"/>
                </a:solidFill>
                <a:latin typeface="Calibri" panose="020F0502020204030204" pitchFamily="34" charset="0"/>
                <a:cs typeface="Calibri" panose="020F0502020204030204" pitchFamily="34" charset="0"/>
              </a:rPr>
              <a:t>		         → </a:t>
            </a:r>
            <a:r>
              <a:rPr lang="en-GB" sz="1800" dirty="0" err="1">
                <a:solidFill>
                  <a:srgbClr val="0E101A"/>
                </a:solidFill>
                <a:latin typeface="Calibri" panose="020F0502020204030204" pitchFamily="34" charset="0"/>
                <a:cs typeface="Calibri" panose="020F0502020204030204" pitchFamily="34" charset="0"/>
              </a:rPr>
              <a:t>Modello</a:t>
            </a:r>
            <a:r>
              <a:rPr lang="en-GB" sz="1800" dirty="0">
                <a:solidFill>
                  <a:srgbClr val="0E101A"/>
                </a:solidFill>
                <a:latin typeface="Calibri" panose="020F0502020204030204" pitchFamily="34" charset="0"/>
                <a:cs typeface="Calibri" panose="020F0502020204030204" pitchFamily="34" charset="0"/>
              </a:rPr>
              <a:t> di </a:t>
            </a:r>
            <a:r>
              <a:rPr lang="en-GB" sz="1800" dirty="0" err="1">
                <a:solidFill>
                  <a:srgbClr val="0E101A"/>
                </a:solidFill>
                <a:latin typeface="Calibri" panose="020F0502020204030204" pitchFamily="34" charset="0"/>
                <a:cs typeface="Calibri" panose="020F0502020204030204" pitchFamily="34" charset="0"/>
              </a:rPr>
              <a:t>profitto</a:t>
            </a:r>
            <a:r>
              <a:rPr lang="en-GB" sz="1800" dirty="0">
                <a:solidFill>
                  <a:srgbClr val="0E101A"/>
                </a:solidFill>
                <a:latin typeface="Calibri" panose="020F0502020204030204" pitchFamily="34" charset="0"/>
                <a:cs typeface="Calibri" panose="020F0502020204030204" pitchFamily="34" charset="0"/>
              </a:rPr>
              <a:t> a 8 </a:t>
            </a:r>
            <a:r>
              <a:rPr lang="en-GB" sz="1800" dirty="0" err="1">
                <a:solidFill>
                  <a:srgbClr val="0E101A"/>
                </a:solidFill>
                <a:latin typeface="Calibri" panose="020F0502020204030204" pitchFamily="34" charset="0"/>
                <a:cs typeface="Calibri" panose="020F0502020204030204" pitchFamily="34" charset="0"/>
              </a:rPr>
              <a:t>livelli</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applicato</a:t>
            </a:r>
            <a:r>
              <a:rPr lang="en-GB" sz="1800" dirty="0">
                <a:solidFill>
                  <a:srgbClr val="0E101A"/>
                </a:solidFill>
                <a:latin typeface="Calibri" panose="020F0502020204030204" pitchFamily="34" charset="0"/>
                <a:cs typeface="Calibri" panose="020F0502020204030204" pitchFamily="34" charset="0"/>
              </a:rPr>
              <a:t> a </a:t>
            </a:r>
            <a:r>
              <a:rPr lang="en-GB" sz="1800" dirty="0" err="1">
                <a:solidFill>
                  <a:srgbClr val="0E101A"/>
                </a:solidFill>
                <a:latin typeface="Calibri" panose="020F0502020204030204" pitchFamily="34" charset="0"/>
                <a:cs typeface="Calibri" panose="020F0502020204030204" pitchFamily="34" charset="0"/>
              </a:rPr>
              <a:t>ciascuno</a:t>
            </a:r>
            <a:r>
              <a:rPr lang="en-GB" sz="1800" dirty="0">
                <a:solidFill>
                  <a:srgbClr val="0E101A"/>
                </a:solidFill>
                <a:latin typeface="Calibri" panose="020F0502020204030204" pitchFamily="34" charset="0"/>
                <a:cs typeface="Calibri" panose="020F0502020204030204" pitchFamily="34" charset="0"/>
              </a:rPr>
              <a:t> </a:t>
            </a:r>
            <a:r>
              <a:rPr lang="en-GB" sz="1800" dirty="0" err="1">
                <a:solidFill>
                  <a:srgbClr val="0E101A"/>
                </a:solidFill>
                <a:latin typeface="Calibri" panose="020F0502020204030204" pitchFamily="34" charset="0"/>
                <a:cs typeface="Calibri" panose="020F0502020204030204" pitchFamily="34" charset="0"/>
              </a:rPr>
              <a:t>dei</a:t>
            </a:r>
            <a:r>
              <a:rPr lang="en-GB" sz="1800" dirty="0">
                <a:solidFill>
                  <a:srgbClr val="0E101A"/>
                </a:solidFill>
                <a:latin typeface="Calibri" panose="020F0502020204030204" pitchFamily="34" charset="0"/>
                <a:cs typeface="Calibri" panose="020F0502020204030204" pitchFamily="34" charset="0"/>
              </a:rPr>
              <a:t> </a:t>
            </a:r>
            <a:r>
              <a:rPr lang="en-GB" sz="1800" i="1" dirty="0">
                <a:solidFill>
                  <a:srgbClr val="0E101A"/>
                </a:solidFill>
                <a:latin typeface="Calibri" panose="020F0502020204030204" pitchFamily="34" charset="0"/>
                <a:cs typeface="Calibri" panose="020F0502020204030204" pitchFamily="34" charset="0"/>
              </a:rPr>
              <a:t>thread</a:t>
            </a:r>
          </a:p>
          <a:p>
            <a:pPr algn="just"/>
            <a:endParaRPr lang="en-GB" sz="1800" dirty="0">
              <a:solidFill>
                <a:srgbClr val="0E101A"/>
              </a:solidFill>
              <a:latin typeface="Calibri" panose="020F0502020204030204" pitchFamily="34" charset="0"/>
              <a:cs typeface="Calibri" panose="020F0502020204030204" pitchFamily="34" charset="0"/>
            </a:endParaRPr>
          </a:p>
          <a:p>
            <a:pPr algn="just"/>
            <a:r>
              <a:rPr lang="en-GB" sz="1800" dirty="0">
                <a:solidFill>
                  <a:srgbClr val="0E101A"/>
                </a:solidFill>
                <a:latin typeface="Calibri" panose="020F0502020204030204" pitchFamily="34" charset="0"/>
                <a:cs typeface="Calibri" panose="020F0502020204030204" pitchFamily="34" charset="0"/>
              </a:rPr>
              <a:t>				 → 442 </a:t>
            </a:r>
            <a:r>
              <a:rPr lang="en-GB" sz="1800" dirty="0" err="1">
                <a:solidFill>
                  <a:srgbClr val="0070C0"/>
                </a:solidFill>
                <a:latin typeface="Calibri" panose="020F0502020204030204" pitchFamily="34" charset="0"/>
                <a:cs typeface="Calibri" panose="020F0502020204030204" pitchFamily="34" charset="0"/>
              </a:rPr>
              <a:t>risultati</a:t>
            </a:r>
            <a:r>
              <a:rPr lang="en-GB" sz="1800" dirty="0">
                <a:solidFill>
                  <a:srgbClr val="0070C0"/>
                </a:solidFill>
                <a:latin typeface="Calibri" panose="020F0502020204030204" pitchFamily="34" charset="0"/>
                <a:cs typeface="Calibri" panose="020F0502020204030204" pitchFamily="34" charset="0"/>
              </a:rPr>
              <a:t> </a:t>
            </a:r>
            <a:r>
              <a:rPr lang="en-GB" sz="1800" dirty="0" err="1">
                <a:solidFill>
                  <a:srgbClr val="0070C0"/>
                </a:solidFill>
                <a:latin typeface="Calibri" panose="020F0502020204030204" pitchFamily="34" charset="0"/>
                <a:cs typeface="Calibri" panose="020F0502020204030204" pitchFamily="34" charset="0"/>
              </a:rPr>
              <a:t>d’apprendimento</a:t>
            </a:r>
            <a:endParaRPr lang="en-GB" dirty="0">
              <a:solidFill>
                <a:srgbClr val="0070C0"/>
              </a:solidFill>
              <a:latin typeface="Calibri" panose="020F0502020204030204" pitchFamily="34" charset="0"/>
              <a:cs typeface="Calibri" panose="020F0502020204030204" pitchFamily="34" charset="0"/>
            </a:endParaRPr>
          </a:p>
        </p:txBody>
      </p:sp>
      <p:sp>
        <p:nvSpPr>
          <p:cNvPr id="5" name="Google Shape;102;p12"/>
          <p:cNvSpPr txBox="1">
            <a:spLocks/>
          </p:cNvSpPr>
          <p:nvPr/>
        </p:nvSpPr>
        <p:spPr>
          <a:xfrm>
            <a:off x="127191" y="1228702"/>
            <a:ext cx="6338926" cy="4125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1pPr>
            <a:lvl2pPr marL="914400" marR="0" lvl="1"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2pPr>
            <a:lvl3pPr marL="1371600" marR="0" lvl="2" indent="-381000" algn="l" rtl="0">
              <a:lnSpc>
                <a:spcPct val="100000"/>
              </a:lnSpc>
              <a:spcBef>
                <a:spcPts val="0"/>
              </a:spcBef>
              <a:spcAft>
                <a:spcPts val="0"/>
              </a:spcAft>
              <a:buClr>
                <a:srgbClr val="ABE33F"/>
              </a:buClr>
              <a:buSzPts val="2400"/>
              <a:buFont typeface="Karla"/>
              <a:buChar char="◇"/>
              <a:defRPr sz="2400" b="0" i="0" u="none" strike="noStrike" cap="none">
                <a:solidFill>
                  <a:srgbClr val="004C52"/>
                </a:solidFill>
                <a:latin typeface="Karla"/>
                <a:ea typeface="Karla"/>
                <a:cs typeface="Karla"/>
                <a:sym typeface="Karla"/>
              </a:defRPr>
            </a:lvl3pPr>
            <a:lvl4pPr marL="1828800" marR="0" lvl="3"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4pPr>
            <a:lvl5pPr marL="2286000" marR="0" lvl="4"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5pPr>
            <a:lvl6pPr marL="2743200" marR="0" lvl="5"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6pPr>
            <a:lvl7pPr marL="3200400" marR="0" lvl="6"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7pPr>
            <a:lvl8pPr marL="3657600" marR="0" lvl="7"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8pPr>
            <a:lvl9pPr marL="4114800" marR="0" lvl="8" indent="-381000" algn="l" rtl="0">
              <a:lnSpc>
                <a:spcPct val="100000"/>
              </a:lnSpc>
              <a:spcBef>
                <a:spcPts val="0"/>
              </a:spcBef>
              <a:spcAft>
                <a:spcPts val="0"/>
              </a:spcAft>
              <a:buClr>
                <a:srgbClr val="004C52"/>
              </a:buClr>
              <a:buSzPts val="2400"/>
              <a:buFont typeface="Karla"/>
              <a:buChar char="■"/>
              <a:defRPr sz="2400" b="0" i="0" u="none" strike="noStrike" cap="none">
                <a:solidFill>
                  <a:srgbClr val="004C52"/>
                </a:solidFill>
                <a:latin typeface="Karla"/>
                <a:ea typeface="Karla"/>
                <a:cs typeface="Karla"/>
                <a:sym typeface="Karla"/>
              </a:defRPr>
            </a:lvl9pPr>
          </a:lstStyle>
          <a:p>
            <a:pPr marL="0" indent="0">
              <a:buClr>
                <a:schemeClr val="dk1"/>
              </a:buClr>
              <a:buSzPts val="1100"/>
              <a:buFont typeface="Karla"/>
              <a:buNone/>
            </a:pPr>
            <a:r>
              <a:rPr lang="en-US" sz="2000" i="1" dirty="0">
                <a:latin typeface="Calibri" panose="020F0502020204030204" pitchFamily="34" charset="0"/>
                <a:cs typeface="Calibri" panose="020F0502020204030204" pitchFamily="34" charset="0"/>
              </a:rPr>
              <a:t>Design e </a:t>
            </a:r>
            <a:r>
              <a:rPr lang="en-US" sz="2000" i="1" dirty="0" err="1">
                <a:latin typeface="Calibri" panose="020F0502020204030204" pitchFamily="34" charset="0"/>
                <a:cs typeface="Calibri" panose="020F0502020204030204" pitchFamily="34" charset="0"/>
              </a:rPr>
              <a:t>struttura</a:t>
            </a:r>
            <a:r>
              <a:rPr lang="en-US" sz="2000" i="1" dirty="0">
                <a:latin typeface="Calibri" panose="020F0502020204030204" pitchFamily="34" charset="0"/>
                <a:cs typeface="Calibri" panose="020F0502020204030204" pitchFamily="34" charset="0"/>
              </a:rPr>
              <a:t> di </a:t>
            </a:r>
            <a:r>
              <a:rPr lang="en-US" sz="2000" i="1" dirty="0" err="1">
                <a:latin typeface="Calibri" panose="020F0502020204030204" pitchFamily="34" charset="0"/>
                <a:cs typeface="Calibri" panose="020F0502020204030204" pitchFamily="34" charset="0"/>
              </a:rPr>
              <a:t>EntreComp</a:t>
            </a:r>
            <a:endParaRPr lang="en-US" sz="2000" i="1" dirty="0">
              <a:latin typeface="Calibri" panose="020F0502020204030204" pitchFamily="34" charset="0"/>
              <a:cs typeface="Calibri" panose="020F0502020204030204" pitchFamily="34" charset="0"/>
            </a:endParaRPr>
          </a:p>
        </p:txBody>
      </p:sp>
      <p:sp>
        <p:nvSpPr>
          <p:cNvPr id="6" name="Google Shape;101;p12"/>
          <p:cNvSpPr txBox="1">
            <a:spLocks/>
          </p:cNvSpPr>
          <p:nvPr/>
        </p:nvSpPr>
        <p:spPr>
          <a:xfrm>
            <a:off x="27122" y="82502"/>
            <a:ext cx="7741840"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US" sz="2200" dirty="0" err="1">
                <a:latin typeface="Raleway" panose="020B0003030101060003" pitchFamily="34" charset="0"/>
              </a:rPr>
              <a:t>Unità</a:t>
            </a:r>
            <a:r>
              <a:rPr lang="en-US" sz="2200" dirty="0">
                <a:latin typeface="Raleway" panose="020B0003030101060003" pitchFamily="34" charset="0"/>
              </a:rPr>
              <a:t> 1 – Cos’è </a:t>
            </a:r>
            <a:r>
              <a:rPr lang="en-US" sz="2200" dirty="0" err="1">
                <a:latin typeface="Raleway" panose="020B0003030101060003" pitchFamily="34" charset="0"/>
              </a:rPr>
              <a:t>EntreComp</a:t>
            </a:r>
            <a:r>
              <a:rPr lang="en-US" sz="2200" dirty="0">
                <a:latin typeface="Raleway" panose="020B0003030101060003" pitchFamily="34" charset="0"/>
              </a:rPr>
              <a:t>?</a:t>
            </a:r>
          </a:p>
        </p:txBody>
      </p:sp>
    </p:spTree>
    <p:extLst>
      <p:ext uri="{BB962C8B-B14F-4D97-AF65-F5344CB8AC3E}">
        <p14:creationId xmlns:p14="http://schemas.microsoft.com/office/powerpoint/2010/main" val="4211794488"/>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984</TotalTime>
  <Words>3041</Words>
  <Application>Microsoft Office PowerPoint</Application>
  <PresentationFormat>Presentación en pantalla (16:9)</PresentationFormat>
  <Paragraphs>531</Paragraphs>
  <Slides>39</Slides>
  <Notes>38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39</vt:i4>
      </vt:variant>
    </vt:vector>
  </HeadingPairs>
  <TitlesOfParts>
    <vt:vector size="44" baseType="lpstr">
      <vt:lpstr>Calibri</vt:lpstr>
      <vt:lpstr>Karla</vt:lpstr>
      <vt:lpstr>Raleway</vt:lpstr>
      <vt:lpstr>Arial</vt:lpstr>
      <vt:lpstr>Escalus template</vt:lpstr>
      <vt:lpstr>Presentación de PowerPoint</vt:lpstr>
      <vt:lpstr>INDICE</vt:lpstr>
      <vt:lpstr>Introduzione e Background</vt:lpstr>
      <vt:lpstr>Background and Introduction</vt:lpstr>
      <vt:lpstr>Introduzione e Background</vt:lpstr>
      <vt:lpstr>Introduzione e Background</vt:lpstr>
      <vt:lpstr>Introduzione e Background</vt:lpstr>
      <vt:lpstr>Unità 1 – Cos’è EntreComp?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projects@internetwebsolutions.es</cp:lastModifiedBy>
  <cp:revision>137</cp:revision>
  <dcterms:modified xsi:type="dcterms:W3CDTF">2022-02-23T16:58:01Z</dcterms:modified>
</cp:coreProperties>
</file>